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2"/>
  </p:notesMasterIdLst>
  <p:sldIdLst>
    <p:sldId id="256" r:id="rId2"/>
    <p:sldId id="271" r:id="rId3"/>
    <p:sldId id="272" r:id="rId4"/>
    <p:sldId id="258" r:id="rId5"/>
    <p:sldId id="263" r:id="rId6"/>
    <p:sldId id="259" r:id="rId7"/>
    <p:sldId id="264" r:id="rId8"/>
    <p:sldId id="273" r:id="rId9"/>
    <p:sldId id="260" r:id="rId10"/>
    <p:sldId id="261" r:id="rId11"/>
    <p:sldId id="296" r:id="rId12"/>
    <p:sldId id="280" r:id="rId13"/>
    <p:sldId id="270" r:id="rId14"/>
    <p:sldId id="304" r:id="rId15"/>
    <p:sldId id="279" r:id="rId16"/>
    <p:sldId id="305" r:id="rId17"/>
    <p:sldId id="281" r:id="rId18"/>
    <p:sldId id="284" r:id="rId19"/>
    <p:sldId id="300" r:id="rId20"/>
    <p:sldId id="282" r:id="rId21"/>
    <p:sldId id="287" r:id="rId22"/>
    <p:sldId id="301" r:id="rId23"/>
    <p:sldId id="299" r:id="rId24"/>
    <p:sldId id="283" r:id="rId25"/>
    <p:sldId id="292" r:id="rId26"/>
    <p:sldId id="290" r:id="rId27"/>
    <p:sldId id="288" r:id="rId28"/>
    <p:sldId id="289" r:id="rId29"/>
    <p:sldId id="303" r:id="rId30"/>
    <p:sldId id="306" r:id="rId31"/>
    <p:sldId id="307" r:id="rId32"/>
    <p:sldId id="308" r:id="rId33"/>
    <p:sldId id="309" r:id="rId34"/>
    <p:sldId id="310" r:id="rId35"/>
    <p:sldId id="311" r:id="rId36"/>
    <p:sldId id="312" r:id="rId37"/>
    <p:sldId id="313" r:id="rId38"/>
    <p:sldId id="314" r:id="rId39"/>
    <p:sldId id="315" r:id="rId40"/>
    <p:sldId id="316" r:id="rId41"/>
    <p:sldId id="317" r:id="rId42"/>
    <p:sldId id="318" r:id="rId43"/>
    <p:sldId id="319" r:id="rId44"/>
    <p:sldId id="321" r:id="rId45"/>
    <p:sldId id="320" r:id="rId46"/>
    <p:sldId id="322" r:id="rId47"/>
    <p:sldId id="323" r:id="rId48"/>
    <p:sldId id="324" r:id="rId49"/>
    <p:sldId id="325" r:id="rId50"/>
    <p:sldId id="326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urs HTML CSS" id="{B1603E3D-BB85-43F2-8910-57BBCB18358C}">
          <p14:sldIdLst>
            <p14:sldId id="256"/>
            <p14:sldId id="271"/>
            <p14:sldId id="272"/>
            <p14:sldId id="258"/>
            <p14:sldId id="263"/>
            <p14:sldId id="259"/>
            <p14:sldId id="264"/>
            <p14:sldId id="273"/>
            <p14:sldId id="260"/>
            <p14:sldId id="261"/>
            <p14:sldId id="296"/>
            <p14:sldId id="280"/>
            <p14:sldId id="270"/>
            <p14:sldId id="304"/>
            <p14:sldId id="279"/>
            <p14:sldId id="305"/>
            <p14:sldId id="281"/>
            <p14:sldId id="284"/>
            <p14:sldId id="300"/>
            <p14:sldId id="282"/>
            <p14:sldId id="287"/>
            <p14:sldId id="301"/>
            <p14:sldId id="299"/>
            <p14:sldId id="283"/>
            <p14:sldId id="292"/>
            <p14:sldId id="290"/>
            <p14:sldId id="288"/>
            <p14:sldId id="289"/>
            <p14:sldId id="303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1"/>
            <p14:sldId id="320"/>
            <p14:sldId id="322"/>
            <p14:sldId id="323"/>
            <p14:sldId id="324"/>
            <p14:sldId id="325"/>
            <p14:sldId id="32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0rdekaiiser973@gmail.com" initials="m" lastIdx="2" clrIdx="0">
    <p:extLst>
      <p:ext uri="{19B8F6BF-5375-455C-9EA6-DF929625EA0E}">
        <p15:presenceInfo xmlns:p15="http://schemas.microsoft.com/office/powerpoint/2012/main" userId="32fd3d7afdcca56c" providerId="Windows Live"/>
      </p:ext>
    </p:extLst>
  </p:cmAuthor>
  <p:cmAuthor id="2" name="DOSTREL Jonathan" initials="DJ" lastIdx="1" clrIdx="1">
    <p:extLst>
      <p:ext uri="{19B8F6BF-5375-455C-9EA6-DF929625EA0E}">
        <p15:presenceInfo xmlns:p15="http://schemas.microsoft.com/office/powerpoint/2012/main" userId="DOSTREL Jonath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379AD6"/>
    <a:srgbClr val="E96E4E"/>
    <a:srgbClr val="E44D26"/>
    <a:srgbClr val="C60100"/>
    <a:srgbClr val="822729"/>
    <a:srgbClr val="F6CFDF"/>
    <a:srgbClr val="F5B100"/>
    <a:srgbClr val="7DC302"/>
    <a:srgbClr val="1D1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21" autoAdjust="0"/>
    <p:restoredTop sz="87779" autoAdjust="0"/>
  </p:normalViewPr>
  <p:slideViewPr>
    <p:cSldViewPr snapToGrid="0">
      <p:cViewPr varScale="1">
        <p:scale>
          <a:sx n="58" d="100"/>
          <a:sy n="58" d="100"/>
        </p:scale>
        <p:origin x="8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9-27T23:03:08.044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sv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141779-837F-47D6-BAF7-E097C9637021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D72FCA-F2CB-40EB-ACFF-B51C9F64D9A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70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54C55"/>
                </a:solidFill>
                <a:effectLst/>
                <a:latin typeface="Open Sans"/>
              </a:rPr>
              <a:t> </a:t>
            </a:r>
            <a:r>
              <a:rPr lang="en-US" b="0" i="1" dirty="0">
                <a:solidFill>
                  <a:srgbClr val="454C55"/>
                </a:solidFill>
                <a:effectLst/>
                <a:latin typeface="Open Sans"/>
              </a:rPr>
              <a:t>Hyper Text Markup Language : html</a:t>
            </a:r>
          </a:p>
          <a:p>
            <a:endParaRPr lang="en-US" b="0" i="1" dirty="0">
              <a:solidFill>
                <a:srgbClr val="454C55"/>
              </a:solidFill>
              <a:effectLst/>
              <a:latin typeface="Open Sans"/>
            </a:endParaRPr>
          </a:p>
          <a:p>
            <a:r>
              <a:rPr lang="en-US" b="0" i="1" dirty="0">
                <a:solidFill>
                  <a:srgbClr val="454C55"/>
                </a:solidFill>
                <a:effectLst/>
                <a:latin typeface="Open Sans"/>
              </a:rPr>
              <a:t>Cascading style sheet : </a:t>
            </a:r>
            <a:r>
              <a:rPr lang="en-US" b="0" i="1" dirty="0" err="1">
                <a:solidFill>
                  <a:srgbClr val="454C55"/>
                </a:solidFill>
                <a:effectLst/>
                <a:latin typeface="Open Sans"/>
              </a:rPr>
              <a:t>css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9806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231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002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>
                <a:latin typeface="-apple-system"/>
              </a:rPr>
              <a:t>Insérer des médias</a:t>
            </a:r>
            <a:br>
              <a:rPr lang="fr-FR" sz="1200" dirty="0">
                <a:latin typeface="-apple-system"/>
              </a:rPr>
            </a:br>
            <a:r>
              <a:rPr lang="fr-FR" sz="1200" dirty="0">
                <a:latin typeface="-apple-system"/>
              </a:rPr>
              <a:t>Fonds, dégradés et ombres</a:t>
            </a:r>
            <a:br>
              <a:rPr lang="fr-FR" sz="1200" dirty="0">
                <a:latin typeface="-apple-system"/>
              </a:rPr>
            </a:br>
            <a:r>
              <a:rPr lang="fr-FR" sz="1200" dirty="0">
                <a:latin typeface="-apple-system"/>
              </a:rPr>
              <a:t>Sélecteurs CSS complexes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0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54C55"/>
                </a:solidFill>
                <a:effectLst/>
                <a:latin typeface="Open Sans"/>
              </a:rPr>
              <a:t> </a:t>
            </a:r>
            <a:r>
              <a:rPr lang="en-US" b="0" i="1" dirty="0">
                <a:solidFill>
                  <a:srgbClr val="454C55"/>
                </a:solidFill>
                <a:effectLst/>
                <a:latin typeface="Open Sans"/>
              </a:rPr>
              <a:t>Hyper Text Markup Language : html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90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Faut savoir qui ‘il 3 environnement utiliser qui sont : 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230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i="0" dirty="0">
                <a:solidFill>
                  <a:srgbClr val="D50000"/>
                </a:solidFill>
                <a:effectLst/>
                <a:latin typeface="-apple-system"/>
              </a:rPr>
              <a:t>World </a:t>
            </a:r>
            <a:r>
              <a:rPr lang="fr-FR" sz="1200" b="1" i="0" dirty="0" err="1">
                <a:solidFill>
                  <a:srgbClr val="D50000"/>
                </a:solidFill>
                <a:effectLst/>
                <a:latin typeface="-apple-system"/>
              </a:rPr>
              <a:t>wide</a:t>
            </a:r>
            <a:r>
              <a:rPr lang="fr-FR" sz="1200" b="1" i="0" dirty="0">
                <a:solidFill>
                  <a:srgbClr val="D50000"/>
                </a:solidFill>
                <a:effectLst/>
                <a:latin typeface="-apple-system"/>
              </a:rPr>
              <a:t> web = w3c.</a:t>
            </a:r>
          </a:p>
          <a:p>
            <a:r>
              <a:rPr lang="fr-FR" sz="1200" b="1" i="0" dirty="0" err="1">
                <a:solidFill>
                  <a:srgbClr val="D50000"/>
                </a:solidFill>
                <a:effectLst/>
                <a:latin typeface="-apple-system"/>
              </a:rPr>
              <a:t>Seo</a:t>
            </a:r>
            <a:r>
              <a:rPr lang="fr-FR" sz="1200" b="1" i="0" dirty="0">
                <a:solidFill>
                  <a:srgbClr val="D50000"/>
                </a:solidFill>
                <a:effectLst/>
                <a:latin typeface="-apple-system"/>
              </a:rPr>
              <a:t> : </a:t>
            </a:r>
            <a:r>
              <a:rPr lang="fr-FR" sz="1200" b="1" i="0" dirty="0" err="1">
                <a:solidFill>
                  <a:srgbClr val="D50000"/>
                </a:solidFill>
                <a:effectLst/>
                <a:latin typeface="-apple-system"/>
              </a:rPr>
              <a:t>reférencement</a:t>
            </a:r>
            <a:r>
              <a:rPr lang="fr-FR" sz="1200" b="1" i="0" dirty="0">
                <a:solidFill>
                  <a:srgbClr val="D50000"/>
                </a:solidFill>
                <a:effectLst/>
                <a:latin typeface="-apple-system"/>
              </a:rPr>
              <a:t> 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14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Head : Il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va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contenir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des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éléments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qui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vont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servir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à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fournir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des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informations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sur la page au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navigateur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comme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le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titre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de la page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ou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encore le type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d’encodage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utilisé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pour que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celui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-ci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puisse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afficher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les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caractères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de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texte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correctement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Body: ,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c’est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-à-dire les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contenus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à destination de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l’utilisateur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et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notamment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les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différents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textes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présents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dans la page, les images, etc.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Meta charset=utf-8“ = 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effectLst/>
            </a:endParaRP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813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Cette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pratique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est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fortement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déconseillée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puisque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dans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ce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cas,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la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mise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en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forme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se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retrouve</a:t>
            </a:r>
          </a:p>
          <a:p>
            <a:pPr algn="l"/>
            <a:r>
              <a:rPr lang="fr-FR" b="0" i="0" dirty="0">
                <a:effectLst/>
                <a:latin typeface="Arial" panose="020B0604020202020204" pitchFamily="34" charset="0"/>
              </a:rPr>
              <a:t>mélangée avec le contenu, à l'inverse de ce que l'on souhaite.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88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341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D72FCA-F2CB-40EB-ACFF-B51C9F64D9A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05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0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67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0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050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255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0523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151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0597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603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44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686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49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74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328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47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50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4000">
              <a:schemeClr val="bg1">
                <a:alpha val="99000"/>
                <a:lumMod val="85000"/>
                <a:lumOff val="15000"/>
              </a:schemeClr>
            </a:gs>
            <a:gs pos="4000">
              <a:schemeClr val="bg1">
                <a:lumMod val="85000"/>
                <a:lumOff val="15000"/>
              </a:schemeClr>
            </a:gs>
            <a:gs pos="53000">
              <a:schemeClr val="bg1">
                <a:lumMod val="85000"/>
                <a:lumOff val="15000"/>
              </a:schemeClr>
            </a:gs>
            <a:gs pos="75000">
              <a:schemeClr val="bg1">
                <a:lumMod val="85000"/>
                <a:lumOff val="15000"/>
              </a:schemeClr>
            </a:gs>
            <a:gs pos="99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4E948-0315-4A6D-9873-6C057055C38A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A2037-7638-40D9-9A60-7CDE8BFE5AC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628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validator.w3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validator.w3.org/" TargetMode="External"/><Relationship Id="rId2" Type="http://schemas.openxmlformats.org/officeDocument/2006/relationships/hyperlink" Target="https://media.w3.org/2010/05/sintel/trailer_hd.mp4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4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jpeg"/><Relationship Id="rId5" Type="http://schemas.microsoft.com/office/2007/relationships/hdphoto" Target="../media/hdphoto1.wdp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4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svg"/><Relationship Id="rId7" Type="http://schemas.openxmlformats.org/officeDocument/2006/relationships/image" Target="../media/image53.sv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2.png"/><Relationship Id="rId5" Type="http://schemas.openxmlformats.org/officeDocument/2006/relationships/image" Target="../media/image51.svg"/><Relationship Id="rId4" Type="http://schemas.openxmlformats.org/officeDocument/2006/relationships/image" Target="../media/image5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w3schools.com/Css/css3_animations.asp" TargetMode="Externa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cdnjs.com/libraries/jquery" TargetMode="External"/><Relationship Id="rId2" Type="http://schemas.openxmlformats.org/officeDocument/2006/relationships/hyperlink" Target="https://jquery.com/download/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korben.info/editeurs-de-code-et-de-texte-liste-ultime.html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13D6B8-123A-48B0-BA1E-A7068B3812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b="1" i="0" dirty="0">
                <a:effectLst/>
                <a:latin typeface="-apple-system"/>
              </a:rPr>
              <a:t>Cours </a:t>
            </a:r>
            <a:r>
              <a:rPr lang="fr-FR" b="1" i="0" dirty="0">
                <a:solidFill>
                  <a:srgbClr val="B94B2F"/>
                </a:solidFill>
                <a:effectLst/>
                <a:latin typeface="-apple-system"/>
              </a:rPr>
              <a:t>HTML</a:t>
            </a:r>
            <a:r>
              <a:rPr lang="fr-FR" b="1" i="0" dirty="0">
                <a:effectLst/>
                <a:latin typeface="-apple-system"/>
              </a:rPr>
              <a:t> et </a:t>
            </a:r>
            <a:r>
              <a:rPr lang="fr-FR" b="1" i="0" dirty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br>
              <a:rPr lang="fr-FR" b="0" i="0" dirty="0">
                <a:solidFill>
                  <a:srgbClr val="333333"/>
                </a:solidFill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FAABEB2-1E7A-4CAE-9ED1-B8C917A00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4288" y="3450391"/>
            <a:ext cx="6783421" cy="492323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sz="4300" i="1" dirty="0">
                <a:latin typeface="-apple-system"/>
              </a:rPr>
              <a:t>D</a:t>
            </a:r>
            <a:r>
              <a:rPr lang="en-US" sz="4300" i="1" dirty="0">
                <a:effectLst/>
                <a:latin typeface="-apple-system"/>
              </a:rPr>
              <a:t>eux </a:t>
            </a:r>
            <a:r>
              <a:rPr lang="en-US" sz="4300" i="1" dirty="0" err="1">
                <a:effectLst/>
                <a:latin typeface="-apple-system"/>
              </a:rPr>
              <a:t>langages</a:t>
            </a:r>
            <a:r>
              <a:rPr lang="en-US" sz="4300" i="1" dirty="0">
                <a:effectLst/>
                <a:latin typeface="-apple-system"/>
              </a:rPr>
              <a:t> </a:t>
            </a:r>
            <a:r>
              <a:rPr lang="en-US" sz="4300" i="1" dirty="0" err="1">
                <a:effectLst/>
                <a:latin typeface="-apple-system"/>
              </a:rPr>
              <a:t>incontournables</a:t>
            </a:r>
            <a:endParaRPr lang="en-US" sz="4300" i="1" dirty="0">
              <a:effectLst/>
              <a:latin typeface="-apple-system"/>
            </a:endParaRPr>
          </a:p>
          <a:p>
            <a:endParaRPr lang="en-US" b="1" dirty="0">
              <a:latin typeface="-apple-system"/>
            </a:endParaRPr>
          </a:p>
          <a:p>
            <a:endParaRPr lang="en-US" b="1" i="0" dirty="0">
              <a:effectLst/>
              <a:latin typeface="-apple-system"/>
            </a:endParaRPr>
          </a:p>
          <a:p>
            <a:endParaRPr lang="en-US" b="1" dirty="0">
              <a:latin typeface="-apple-system"/>
            </a:endParaRPr>
          </a:p>
          <a:p>
            <a:endParaRPr lang="en-US" b="1" i="0" dirty="0">
              <a:effectLst/>
              <a:latin typeface="-apple-system"/>
            </a:endParaRPr>
          </a:p>
          <a:p>
            <a:endParaRPr lang="en-US" b="1" dirty="0">
              <a:latin typeface="-apple-system"/>
            </a:endParaRPr>
          </a:p>
          <a:p>
            <a:endParaRPr lang="en-US" b="1" i="0" dirty="0">
              <a:effectLst/>
              <a:latin typeface="-apple-system"/>
            </a:endParaRPr>
          </a:p>
          <a:p>
            <a:endParaRPr lang="en-US" b="1" dirty="0">
              <a:latin typeface="-apple-system"/>
            </a:endParaRPr>
          </a:p>
          <a:p>
            <a:endParaRPr lang="en-US" b="1" i="0" dirty="0">
              <a:effectLst/>
              <a:latin typeface="-apple-system"/>
            </a:endParaRPr>
          </a:p>
          <a:p>
            <a:endParaRPr lang="en-US" b="1" dirty="0">
              <a:latin typeface="-apple-system"/>
            </a:endParaRPr>
          </a:p>
          <a:p>
            <a:endParaRPr lang="en-US" b="1" i="0" dirty="0">
              <a:effectLst/>
              <a:latin typeface="-apple-system"/>
            </a:endParaRPr>
          </a:p>
          <a:p>
            <a:endParaRPr lang="en-US" b="1" dirty="0">
              <a:latin typeface="-apple-system"/>
            </a:endParaRPr>
          </a:p>
          <a:p>
            <a:endParaRPr lang="en-US" b="1" i="0" dirty="0">
              <a:effectLst/>
              <a:latin typeface="-apple-system"/>
            </a:endParaRPr>
          </a:p>
          <a:p>
            <a:endParaRPr lang="en-US" b="1" i="0" dirty="0">
              <a:effectLst/>
              <a:latin typeface="-apple-system"/>
            </a:endParaRPr>
          </a:p>
          <a:p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AAB4742-2F60-4256-9CB2-EBCDF55AD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987" y="4120824"/>
            <a:ext cx="828012" cy="82801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1468E39-3D57-4E25-A85A-9D5B6FB3F8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4120824"/>
            <a:ext cx="828012" cy="828012"/>
          </a:xfrm>
          <a:prstGeom prst="rect">
            <a:avLst/>
          </a:prstGeom>
        </p:spPr>
      </p:pic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A0A76A70-5D08-4C92-B0D3-12CDB41011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4699" y="6018835"/>
            <a:ext cx="2087301" cy="62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55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957248" y="989774"/>
            <a:ext cx="599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World </a:t>
            </a:r>
            <a:r>
              <a:rPr lang="fr-FR" sz="2800" b="1" i="0" dirty="0" err="1">
                <a:effectLst/>
              </a:rPr>
              <a:t>wide</a:t>
            </a:r>
            <a:r>
              <a:rPr lang="fr-FR" sz="2800" b="1" i="0" dirty="0">
                <a:effectLst/>
              </a:rPr>
              <a:t> web (W3C)</a:t>
            </a:r>
            <a:endParaRPr lang="en-US" sz="2800" b="1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5426D3AB-0258-4205-AD4B-0043B64E5C35}"/>
              </a:ext>
            </a:extLst>
          </p:cNvPr>
          <p:cNvSpPr txBox="1"/>
          <p:nvPr/>
        </p:nvSpPr>
        <p:spPr>
          <a:xfrm>
            <a:off x="867383" y="2753730"/>
            <a:ext cx="1045723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800" b="0" i="0" u="none" strike="noStrike" baseline="0" dirty="0">
              <a:latin typeface="Calibri" panose="020F0502020204030204" pitchFamily="34" charset="0"/>
            </a:endParaRPr>
          </a:p>
          <a:p>
            <a:r>
              <a:rPr lang="fr-FR" sz="1800" b="0" i="0" u="none" strike="noStrike" baseline="0" dirty="0">
                <a:latin typeface="Arial" panose="020B0604020202020204" pitchFamily="34" charset="0"/>
              </a:rPr>
              <a:t>•	</a:t>
            </a:r>
            <a:r>
              <a:rPr lang="fr-FR" sz="1800" b="0" i="0" u="none" strike="noStrike" baseline="0" dirty="0">
                <a:latin typeface="Calibri" panose="020F0502020204030204" pitchFamily="34" charset="0"/>
              </a:rPr>
              <a:t>Dicte des normes d'interprétation que les navigateurs doivent suivre(un peu comme le code de la route)</a:t>
            </a:r>
          </a:p>
          <a:p>
            <a:r>
              <a:rPr lang="fr-FR" sz="1800" b="0" i="0" u="none" strike="noStrike" baseline="0" dirty="0">
                <a:latin typeface="Arial" panose="020B0604020202020204" pitchFamily="34" charset="0"/>
              </a:rPr>
              <a:t>•	</a:t>
            </a:r>
            <a:r>
              <a:rPr lang="fr-FR" sz="1800" b="0" i="0" u="none" strike="noStrike" baseline="0" dirty="0">
                <a:latin typeface="Calibri" panose="020F0502020204030204" pitchFamily="34" charset="0"/>
              </a:rPr>
              <a:t>Met à disposition </a:t>
            </a:r>
            <a:r>
              <a:rPr lang="en-US" dirty="0">
                <a:solidFill>
                  <a:srgbClr val="E96E4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W3C Markup Validation Service</a:t>
            </a:r>
            <a:endParaRPr lang="en-US" dirty="0">
              <a:solidFill>
                <a:srgbClr val="E96E4E"/>
              </a:solidFill>
            </a:endParaRPr>
          </a:p>
          <a:p>
            <a:r>
              <a:rPr lang="fr-FR" sz="1800" b="0" i="0" u="none" strike="noStrike" baseline="0" dirty="0">
                <a:latin typeface="Arial" panose="020B0604020202020204" pitchFamily="34" charset="0"/>
              </a:rPr>
              <a:t>•	</a:t>
            </a:r>
            <a:r>
              <a:rPr lang="fr-FR" sz="1800" b="0" i="0" u="none" strike="noStrike" baseline="0" dirty="0">
                <a:latin typeface="Calibri" panose="020F0502020204030204" pitchFamily="34" charset="0"/>
              </a:rPr>
              <a:t>Un code totalement valide (dit « code propre ») permet une meilleure interprétation des navigateurs et 	peut contribuer à un meilleur positionnement sur les moteurs de recherche (référencement)</a:t>
            </a:r>
          </a:p>
        </p:txBody>
      </p:sp>
      <p:sp>
        <p:nvSpPr>
          <p:cNvPr id="36" name="Titre 1">
            <a:extLst>
              <a:ext uri="{FF2B5EF4-FFF2-40B4-BE49-F238E27FC236}">
                <a16:creationId xmlns:a16="http://schemas.microsoft.com/office/drawing/2014/main" id="{49CABCB1-D4BF-4D8A-ABDA-80DD8D207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3922" y="6329779"/>
            <a:ext cx="1145238" cy="410760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E44D26"/>
                </a:solidFill>
                <a:effectLst/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EA8CFD57-EE84-4953-B100-ADF49ADB90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3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56276" y="598739"/>
            <a:ext cx="5998409" cy="523220"/>
          </a:xfrm>
          <a:prstGeom prst="rect">
            <a:avLst/>
          </a:prstGeom>
          <a:noFill/>
          <a:effectLst>
            <a:outerShdw blurRad="76200" dir="13500000" sy="23000" kx="1200000" algn="br" rotWithShape="0">
              <a:schemeClr val="bg1">
                <a:alpha val="2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Les bases du </a:t>
            </a:r>
            <a:r>
              <a:rPr lang="fr-FR" sz="2800" b="1" i="0" dirty="0">
                <a:solidFill>
                  <a:srgbClr val="E96E4E"/>
                </a:solidFill>
                <a:effectLst/>
              </a:rPr>
              <a:t>HTML</a:t>
            </a:r>
            <a:r>
              <a:rPr lang="fr-FR" sz="2800" b="1" dirty="0"/>
              <a:t> </a:t>
            </a:r>
            <a:endParaRPr lang="en-US" sz="2800" b="1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26F9229-A887-4425-B94B-19F4FCCE8AEE}"/>
              </a:ext>
            </a:extLst>
          </p:cNvPr>
          <p:cNvSpPr txBox="1"/>
          <p:nvPr/>
        </p:nvSpPr>
        <p:spPr>
          <a:xfrm>
            <a:off x="5581330" y="1915041"/>
            <a:ext cx="21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&lt;!</a:t>
            </a:r>
            <a:r>
              <a:rPr lang="fr-FR" b="1" dirty="0">
                <a:solidFill>
                  <a:srgbClr val="FF33CC"/>
                </a:solidFill>
              </a:rPr>
              <a:t>DOCTYPE</a:t>
            </a:r>
            <a:r>
              <a:rPr lang="fr-FR" b="1" dirty="0"/>
              <a:t> </a:t>
            </a:r>
            <a:r>
              <a:rPr lang="fr-FR" b="1" dirty="0">
                <a:solidFill>
                  <a:srgbClr val="E44D26"/>
                </a:solidFill>
              </a:rPr>
              <a:t>html</a:t>
            </a:r>
            <a:r>
              <a:rPr lang="fr-FR" b="1" dirty="0"/>
              <a:t>&gt;</a:t>
            </a:r>
            <a:endParaRPr lang="en-US" b="1" dirty="0"/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9E0F0584-9E61-4E3D-AFB4-EA3B813D96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330" y="2416649"/>
            <a:ext cx="3616862" cy="27699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le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effectLst/>
                <a:latin typeface="inherit"/>
              </a:rPr>
              <a:t>doctype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 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sert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à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indiquer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le type du document</a:t>
            </a:r>
            <a:r>
              <a:rPr kumimoji="0" lang="en-US" altLang="en-US" sz="800" b="1" i="0" u="none" strike="noStrike" cap="none" normalizeH="0" baseline="0" dirty="0">
                <a:ln>
                  <a:noFill/>
                </a:ln>
                <a:effectLst/>
              </a:rPr>
              <a:t> 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EE51469-7895-4715-BCF3-EB0A318FC59A}"/>
              </a:ext>
            </a:extLst>
          </p:cNvPr>
          <p:cNvSpPr txBox="1"/>
          <p:nvPr/>
        </p:nvSpPr>
        <p:spPr>
          <a:xfrm>
            <a:off x="5468691" y="3029929"/>
            <a:ext cx="3218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&lt;</a:t>
            </a:r>
            <a:r>
              <a:rPr lang="fr-FR" b="1" dirty="0">
                <a:solidFill>
                  <a:srgbClr val="FF33CC"/>
                </a:solidFill>
              </a:rPr>
              <a:t>html</a:t>
            </a:r>
            <a:r>
              <a:rPr lang="fr-FR" b="1" dirty="0"/>
              <a:t> </a:t>
            </a:r>
            <a:r>
              <a:rPr lang="fr-FR" b="1" dirty="0" err="1"/>
              <a:t>lang</a:t>
            </a:r>
            <a:r>
              <a:rPr lang="fr-FR" b="1" dirty="0"/>
              <a:t>=‘ </a:t>
            </a:r>
            <a:r>
              <a:rPr lang="fr-FR" b="1" dirty="0" err="1"/>
              <a:t>fr</a:t>
            </a:r>
            <a:r>
              <a:rPr lang="fr-FR" b="1" dirty="0"/>
              <a:t> ’&gt; &lt;/</a:t>
            </a:r>
            <a:r>
              <a:rPr lang="fr-FR" b="1" dirty="0">
                <a:solidFill>
                  <a:srgbClr val="FF33CC"/>
                </a:solidFill>
              </a:rPr>
              <a:t>html</a:t>
            </a:r>
            <a:r>
              <a:rPr lang="fr-FR" b="1" dirty="0"/>
              <a:t>&gt;</a:t>
            </a:r>
            <a:endParaRPr lang="en-US" b="1" dirty="0"/>
          </a:p>
        </p:txBody>
      </p:sp>
      <p:sp>
        <p:nvSpPr>
          <p:cNvPr id="20" name="Rectangle 7">
            <a:extLst>
              <a:ext uri="{FF2B5EF4-FFF2-40B4-BE49-F238E27FC236}">
                <a16:creationId xmlns:a16="http://schemas.microsoft.com/office/drawing/2014/main" id="{EF34BB6F-EB7B-4920-AE62-35A801DAB5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331" y="3502475"/>
            <a:ext cx="3733242" cy="27699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La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balise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HTML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c’est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celle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qui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va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définir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la langue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utilisé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4FE6CBA-D56F-4909-BBD6-D1F753175304}"/>
              </a:ext>
            </a:extLst>
          </p:cNvPr>
          <p:cNvSpPr txBox="1"/>
          <p:nvPr/>
        </p:nvSpPr>
        <p:spPr>
          <a:xfrm>
            <a:off x="153934" y="4975944"/>
            <a:ext cx="184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rgbClr val="FF33CC"/>
                </a:solidFill>
              </a:rPr>
              <a:t>head</a:t>
            </a:r>
            <a:r>
              <a:rPr lang="fr-FR" b="1" dirty="0"/>
              <a:t> et </a:t>
            </a:r>
            <a:r>
              <a:rPr lang="fr-FR" b="1" dirty="0">
                <a:solidFill>
                  <a:srgbClr val="FF33CC"/>
                </a:solidFill>
              </a:rPr>
              <a:t>body</a:t>
            </a:r>
            <a:endParaRPr lang="en-US" b="1" dirty="0">
              <a:solidFill>
                <a:srgbClr val="FF33CC"/>
              </a:solidFill>
            </a:endParaRPr>
          </a:p>
        </p:txBody>
      </p:sp>
      <p:sp>
        <p:nvSpPr>
          <p:cNvPr id="29" name="Rectangle 8">
            <a:extLst>
              <a:ext uri="{FF2B5EF4-FFF2-40B4-BE49-F238E27FC236}">
                <a16:creationId xmlns:a16="http://schemas.microsoft.com/office/drawing/2014/main" id="{83078834-FAEF-4182-9E90-FB7303BF16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934" y="5502475"/>
            <a:ext cx="11762449" cy="46166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Ces</a:t>
            </a:r>
            <a:r>
              <a:rPr kumimoji="0" lang="en-US" altLang="en-US" sz="1200" b="1" i="0" u="none" strike="noStrike" cap="none" normalizeH="0" dirty="0">
                <a:ln>
                  <a:noFill/>
                </a:ln>
                <a:effectLst/>
                <a:latin typeface="-apple-system"/>
              </a:rPr>
              <a:t> 2 </a:t>
            </a:r>
            <a:r>
              <a:rPr kumimoji="0" lang="en-US" altLang="en-US" sz="1200" b="1" i="0" u="none" strike="noStrike" cap="none" normalizeH="0" dirty="0" err="1">
                <a:ln>
                  <a:noFill/>
                </a:ln>
                <a:effectLst/>
                <a:latin typeface="-apple-system"/>
              </a:rPr>
              <a:t>balises</a:t>
            </a:r>
            <a:r>
              <a:rPr kumimoji="0" lang="en-US" altLang="en-US" sz="1200" b="1" i="0" u="none" strike="noStrike" cap="none" normalizeH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dirty="0" err="1">
                <a:ln>
                  <a:noFill/>
                </a:ln>
                <a:effectLst/>
                <a:latin typeface="-apple-system"/>
              </a:rPr>
              <a:t>sont</a:t>
            </a:r>
            <a:r>
              <a:rPr kumimoji="0" lang="en-US" altLang="en-US" sz="1200" b="1" i="0" u="none" strike="noStrike" cap="none" normalizeH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obligatoirement</a:t>
            </a:r>
            <a:r>
              <a:rPr lang="en-US" altLang="en-US" sz="1200" b="1" dirty="0"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L’élément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 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inherit"/>
              </a:rPr>
              <a:t>head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 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est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un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élément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d’en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-tête.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L’élément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 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inherit"/>
              </a:rPr>
              <a:t>body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 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va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lui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contenir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tous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les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éléments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définissant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les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contenus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«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-apple-system"/>
              </a:rPr>
              <a:t>visibles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  <a:latin typeface="-apple-system"/>
              </a:rPr>
              <a:t> » de la page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91BA1AE0-6071-43CD-B672-052811BEB096}"/>
              </a:ext>
            </a:extLst>
          </p:cNvPr>
          <p:cNvSpPr txBox="1"/>
          <p:nvPr/>
        </p:nvSpPr>
        <p:spPr>
          <a:xfrm>
            <a:off x="5581330" y="4167919"/>
            <a:ext cx="3733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E96E4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W3Schools Online Web Tutorials</a:t>
            </a:r>
            <a:endParaRPr lang="en-US" i="1" dirty="0">
              <a:solidFill>
                <a:srgbClr val="E96E4E"/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E0F33D14-EA10-4175-989F-A3B35FD49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3922" y="6329779"/>
            <a:ext cx="1145238" cy="410760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E44D26"/>
                </a:solidFill>
                <a:effectLst/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EAB6121E-E6C0-470E-8E1B-4863ED87CD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7902294-662B-4284-AAE4-F0FFF2C82E84}"/>
              </a:ext>
            </a:extLst>
          </p:cNvPr>
          <p:cNvSpPr txBox="1"/>
          <p:nvPr/>
        </p:nvSpPr>
        <p:spPr>
          <a:xfrm>
            <a:off x="153934" y="1371156"/>
            <a:ext cx="234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Structure</a:t>
            </a:r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FA66A64-0C45-40A3-8F58-97BBF32F2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67" y="1974901"/>
            <a:ext cx="5468691" cy="237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897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/>
      <p:bldP spid="18" grpId="0"/>
      <p:bldP spid="20" grpId="0"/>
      <p:bldP spid="21" grpId="0"/>
      <p:bldP spid="29" grpId="0"/>
      <p:bldP spid="31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D568D2E5-1B75-461F-AC66-8595A9299732}"/>
              </a:ext>
            </a:extLst>
          </p:cNvPr>
          <p:cNvSpPr txBox="1"/>
          <p:nvPr/>
        </p:nvSpPr>
        <p:spPr>
          <a:xfrm>
            <a:off x="3600644" y="1066800"/>
            <a:ext cx="50995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Structure d’un site classique</a:t>
            </a:r>
            <a:endParaRPr lang="en-US" sz="2800" b="1" dirty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CC16464B-F030-42D1-916A-012713BD3E56}"/>
              </a:ext>
            </a:extLst>
          </p:cNvPr>
          <p:cNvSpPr txBox="1">
            <a:spLocks/>
          </p:cNvSpPr>
          <p:nvPr/>
        </p:nvSpPr>
        <p:spPr>
          <a:xfrm>
            <a:off x="10963922" y="6329779"/>
            <a:ext cx="1145238" cy="4107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1800">
                <a:latin typeface="-apple-system"/>
              </a:rPr>
            </a:br>
            <a:br>
              <a:rPr lang="fr-FR" sz="1800">
                <a:latin typeface="-apple-system"/>
              </a:rPr>
            </a:br>
            <a:r>
              <a:rPr lang="fr-FR" sz="1800" b="1">
                <a:solidFill>
                  <a:srgbClr val="E44D26"/>
                </a:solidFill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751840E-6EAB-488B-8DD5-BA04B4446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CA8B7FF9-92E4-4840-A4F0-C0B7EB33CE99}"/>
              </a:ext>
            </a:extLst>
          </p:cNvPr>
          <p:cNvSpPr txBox="1"/>
          <p:nvPr/>
        </p:nvSpPr>
        <p:spPr>
          <a:xfrm>
            <a:off x="7153275" y="2200275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7C9467B-D009-4046-89BE-81B1C4424C19}"/>
              </a:ext>
            </a:extLst>
          </p:cNvPr>
          <p:cNvSpPr txBox="1"/>
          <p:nvPr/>
        </p:nvSpPr>
        <p:spPr>
          <a:xfrm>
            <a:off x="7315199" y="2360815"/>
            <a:ext cx="349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Entête : &lt;</a:t>
            </a:r>
            <a:r>
              <a:rPr lang="fr-FR" b="1" dirty="0">
                <a:solidFill>
                  <a:srgbClr val="FF33CC"/>
                </a:solidFill>
              </a:rPr>
              <a:t>header</a:t>
            </a:r>
            <a:r>
              <a:rPr lang="fr-FR" dirty="0"/>
              <a:t>&gt;&lt;/</a:t>
            </a:r>
            <a:r>
              <a:rPr lang="fr-FR" b="1" dirty="0">
                <a:solidFill>
                  <a:srgbClr val="FF33CC"/>
                </a:solidFill>
              </a:rPr>
              <a:t>header</a:t>
            </a:r>
            <a:r>
              <a:rPr lang="fr-FR" dirty="0"/>
              <a:t>&gt;</a:t>
            </a:r>
            <a:endParaRPr lang="en-US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0D90666-4E62-4057-B767-94DD932544DB}"/>
              </a:ext>
            </a:extLst>
          </p:cNvPr>
          <p:cNvSpPr txBox="1"/>
          <p:nvPr/>
        </p:nvSpPr>
        <p:spPr>
          <a:xfrm>
            <a:off x="7315198" y="2952370"/>
            <a:ext cx="349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Menu : &lt;</a:t>
            </a:r>
            <a:r>
              <a:rPr lang="fr-FR" b="1" dirty="0" err="1">
                <a:solidFill>
                  <a:srgbClr val="FF33CC"/>
                </a:solidFill>
              </a:rPr>
              <a:t>nav</a:t>
            </a:r>
            <a:r>
              <a:rPr lang="fr-FR" dirty="0"/>
              <a:t>&gt;&lt;/</a:t>
            </a:r>
            <a:r>
              <a:rPr lang="fr-FR" b="1" dirty="0" err="1">
                <a:solidFill>
                  <a:srgbClr val="FF33CC"/>
                </a:solidFill>
              </a:rPr>
              <a:t>nav</a:t>
            </a:r>
            <a:r>
              <a:rPr lang="fr-FR" dirty="0"/>
              <a:t>&gt;</a:t>
            </a:r>
            <a:endParaRPr lang="en-US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BFBD18D-F449-440F-A3C5-23AFA9E76100}"/>
              </a:ext>
            </a:extLst>
          </p:cNvPr>
          <p:cNvSpPr txBox="1"/>
          <p:nvPr/>
        </p:nvSpPr>
        <p:spPr>
          <a:xfrm>
            <a:off x="7315200" y="3364528"/>
            <a:ext cx="430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Contenue : &lt;</a:t>
            </a:r>
            <a:r>
              <a:rPr lang="fr-FR" b="1" dirty="0">
                <a:solidFill>
                  <a:srgbClr val="FF33CC"/>
                </a:solidFill>
              </a:rPr>
              <a:t>section</a:t>
            </a:r>
            <a:r>
              <a:rPr lang="fr-FR" dirty="0"/>
              <a:t>&gt;&lt;/</a:t>
            </a:r>
            <a:r>
              <a:rPr lang="fr-FR" b="1" dirty="0">
                <a:solidFill>
                  <a:srgbClr val="FF33CC"/>
                </a:solidFill>
              </a:rPr>
              <a:t>section</a:t>
            </a:r>
            <a:r>
              <a:rPr lang="fr-FR" dirty="0"/>
              <a:t>&gt;</a:t>
            </a:r>
            <a:endParaRPr lang="en-US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148EDBE-1472-4C5C-B450-4E5836C4BBF1}"/>
              </a:ext>
            </a:extLst>
          </p:cNvPr>
          <p:cNvSpPr txBox="1"/>
          <p:nvPr/>
        </p:nvSpPr>
        <p:spPr>
          <a:xfrm>
            <a:off x="7315199" y="3949215"/>
            <a:ext cx="3495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Article : &lt;</a:t>
            </a:r>
            <a:r>
              <a:rPr lang="fr-FR" b="1" dirty="0">
                <a:solidFill>
                  <a:srgbClr val="FF33CC"/>
                </a:solidFill>
              </a:rPr>
              <a:t>article</a:t>
            </a:r>
            <a:r>
              <a:rPr lang="fr-FR" dirty="0"/>
              <a:t>&gt;&lt;/</a:t>
            </a:r>
            <a:r>
              <a:rPr lang="fr-FR" b="1" dirty="0">
                <a:solidFill>
                  <a:srgbClr val="FF33CC"/>
                </a:solidFill>
              </a:rPr>
              <a:t> article </a:t>
            </a:r>
            <a:r>
              <a:rPr lang="fr-FR" dirty="0"/>
              <a:t>&gt;</a:t>
            </a:r>
            <a:endParaRPr lang="en-US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7EA3515-FC97-4E25-8340-6B3322E1A549}"/>
              </a:ext>
            </a:extLst>
          </p:cNvPr>
          <p:cNvSpPr txBox="1"/>
          <p:nvPr/>
        </p:nvSpPr>
        <p:spPr>
          <a:xfrm>
            <a:off x="7315200" y="4443130"/>
            <a:ext cx="4185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Colonne G ou D : &lt;</a:t>
            </a:r>
            <a:r>
              <a:rPr lang="fr-FR" b="1" dirty="0" err="1">
                <a:solidFill>
                  <a:srgbClr val="FF33CC"/>
                </a:solidFill>
              </a:rPr>
              <a:t>aside</a:t>
            </a:r>
            <a:r>
              <a:rPr lang="fr-FR" dirty="0"/>
              <a:t>&gt;&lt;/</a:t>
            </a:r>
            <a:r>
              <a:rPr lang="fr-FR" b="1" dirty="0">
                <a:solidFill>
                  <a:srgbClr val="FF33CC"/>
                </a:solidFill>
              </a:rPr>
              <a:t> </a:t>
            </a:r>
            <a:r>
              <a:rPr lang="fr-FR" b="1" dirty="0" err="1">
                <a:solidFill>
                  <a:srgbClr val="FF33CC"/>
                </a:solidFill>
              </a:rPr>
              <a:t>aside</a:t>
            </a:r>
            <a:r>
              <a:rPr lang="fr-FR" b="1" dirty="0">
                <a:solidFill>
                  <a:srgbClr val="FF33CC"/>
                </a:solidFill>
              </a:rPr>
              <a:t> </a:t>
            </a:r>
            <a:r>
              <a:rPr lang="fr-FR" dirty="0"/>
              <a:t>&gt;</a:t>
            </a:r>
            <a:endParaRPr lang="en-US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D5CB673-6CCC-4EDD-98D8-F301055037A8}"/>
              </a:ext>
            </a:extLst>
          </p:cNvPr>
          <p:cNvSpPr txBox="1"/>
          <p:nvPr/>
        </p:nvSpPr>
        <p:spPr>
          <a:xfrm>
            <a:off x="7315200" y="4910645"/>
            <a:ext cx="430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Pied de page : &lt;</a:t>
            </a:r>
            <a:r>
              <a:rPr lang="fr-FR" b="1" dirty="0" err="1">
                <a:solidFill>
                  <a:srgbClr val="FF33CC"/>
                </a:solidFill>
              </a:rPr>
              <a:t>footer</a:t>
            </a:r>
            <a:r>
              <a:rPr lang="fr-FR" dirty="0"/>
              <a:t>&gt;&lt;/</a:t>
            </a:r>
            <a:r>
              <a:rPr lang="fr-FR" b="1" dirty="0">
                <a:solidFill>
                  <a:srgbClr val="FF33CC"/>
                </a:solidFill>
              </a:rPr>
              <a:t> </a:t>
            </a:r>
            <a:r>
              <a:rPr lang="fr-FR" b="1" dirty="0" err="1">
                <a:solidFill>
                  <a:srgbClr val="FF33CC"/>
                </a:solidFill>
              </a:rPr>
              <a:t>footer</a:t>
            </a:r>
            <a:r>
              <a:rPr lang="fr-FR" b="1" dirty="0">
                <a:solidFill>
                  <a:srgbClr val="FF33CC"/>
                </a:solidFill>
              </a:rPr>
              <a:t> </a:t>
            </a:r>
            <a:r>
              <a:rPr lang="fr-FR" dirty="0"/>
              <a:t>&gt;</a:t>
            </a:r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BCFFDA3-0268-4DBF-ACE1-2579C546E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652" y="1846912"/>
            <a:ext cx="4281694" cy="461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464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81701" y="409555"/>
            <a:ext cx="599840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Travaux pratique : </a:t>
            </a:r>
            <a:r>
              <a:rPr lang="fr-FR" sz="2800" b="1" i="0" dirty="0">
                <a:solidFill>
                  <a:srgbClr val="E96E4E"/>
                </a:solidFill>
                <a:effectLst/>
              </a:rPr>
              <a:t>HTML</a:t>
            </a:r>
            <a:endParaRPr lang="en-US" sz="2800" b="1" dirty="0"/>
          </a:p>
          <a:p>
            <a:pPr algn="ctr"/>
            <a:r>
              <a:rPr lang="fr-FR" b="1" dirty="0"/>
              <a:t> </a:t>
            </a:r>
            <a:endParaRPr lang="en-US" b="1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35E10D8A-257A-4920-B855-AE7A7E60DE22}"/>
              </a:ext>
            </a:extLst>
          </p:cNvPr>
          <p:cNvSpPr txBox="1"/>
          <p:nvPr/>
        </p:nvSpPr>
        <p:spPr>
          <a:xfrm>
            <a:off x="483697" y="971649"/>
            <a:ext cx="10642016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Premier pas : site </a:t>
            </a:r>
            <a:r>
              <a:rPr lang="fr-FR" b="1" dirty="0">
                <a:solidFill>
                  <a:srgbClr val="FF33CC"/>
                </a:solidFill>
              </a:rPr>
              <a:t>web</a:t>
            </a:r>
            <a:r>
              <a:rPr lang="fr-FR" dirty="0"/>
              <a:t> ( Mon Cv en ligne)</a:t>
            </a:r>
            <a:endParaRPr lang="en-US" dirty="0"/>
          </a:p>
          <a:p>
            <a:pPr lvl="2"/>
            <a:r>
              <a:rPr lang="en-US" dirty="0" err="1">
                <a:solidFill>
                  <a:srgbClr val="FFC000"/>
                </a:solidFill>
              </a:rPr>
              <a:t>Consignes</a:t>
            </a:r>
            <a:r>
              <a:rPr lang="en-US" dirty="0"/>
              <a:t> 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400" dirty="0"/>
              <a:t>On vous aidant du cours </a:t>
            </a:r>
            <a:r>
              <a:rPr lang="fr-FR" sz="1400" b="1" dirty="0">
                <a:solidFill>
                  <a:srgbClr val="E96E4E"/>
                </a:solidFill>
              </a:rPr>
              <a:t>HTML</a:t>
            </a:r>
            <a:r>
              <a:rPr lang="fr-FR" sz="1400" dirty="0"/>
              <a:t>, intégrer votre première CV en ligne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400" dirty="0"/>
              <a:t>Cette page devra contenir des éléments suivants : 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fr-FR" sz="1400" dirty="0"/>
              <a:t>Un titre principal, des sous titres, un lien, image, paragraphe, une liste ordonné ou non ordonné,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fr-FR" sz="1400" dirty="0"/>
              <a:t>un tableau avec comme entête compétences, mes formation et mes loisir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fr-FR" sz="1400" dirty="0"/>
              <a:t>pour finir un texte </a:t>
            </a:r>
            <a:r>
              <a:rPr lang="fr-FR" sz="1400" dirty="0" err="1"/>
              <a:t>pré-formaté</a:t>
            </a:r>
            <a:endParaRPr lang="fr-FR" sz="1400" dirty="0"/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fr-FR" sz="1400" dirty="0"/>
              <a:t>Soyer créatifs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400" dirty="0"/>
              <a:t>Organisez-vous afin d’avoir une page propre et ordonnée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400" dirty="0"/>
              <a:t>Vérifier votre code soit valide W3C</a:t>
            </a:r>
            <a:endParaRPr lang="en-US" sz="1400" dirty="0"/>
          </a:p>
          <a:p>
            <a:pPr lvl="2"/>
            <a:r>
              <a:rPr lang="en-US" dirty="0">
                <a:solidFill>
                  <a:srgbClr val="FFC000"/>
                </a:solidFill>
              </a:rPr>
              <a:t>Bonus</a:t>
            </a:r>
            <a:r>
              <a:rPr lang="en-US" dirty="0"/>
              <a:t> :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Ajouter</a:t>
            </a:r>
            <a:r>
              <a:rPr lang="en-US" sz="1400" dirty="0"/>
              <a:t> </a:t>
            </a:r>
            <a:r>
              <a:rPr lang="en-US" sz="1400" dirty="0" err="1"/>
              <a:t>une</a:t>
            </a:r>
            <a:r>
              <a:rPr lang="en-US" sz="1400" dirty="0"/>
              <a:t> </a:t>
            </a:r>
            <a:r>
              <a:rPr lang="en-US" sz="1400" dirty="0" err="1"/>
              <a:t>vidéo</a:t>
            </a:r>
            <a:endParaRPr lang="en-US" sz="1400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  <a:hlinkClick r:id="rId2"/>
              </a:rPr>
              <a:t>https://media.w3.org/2010/05/sintel/trailer_hd.mp4</a:t>
            </a:r>
            <a:endParaRPr lang="en-US" sz="1400" b="0" dirty="0">
              <a:solidFill>
                <a:srgbClr val="CE9178"/>
              </a:solidFill>
              <a:effectLst/>
              <a:latin typeface="Consolas" panose="020B0609020204030204" pitchFamily="49" charset="0"/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3"/>
              </a:rPr>
              <a:t>The W3C Markup Validation Service</a:t>
            </a:r>
            <a:endParaRPr lang="en-US" sz="1400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2"/>
            <a:r>
              <a:rPr lang="en-US" dirty="0" err="1">
                <a:solidFill>
                  <a:srgbClr val="FFC000"/>
                </a:solidFill>
              </a:rPr>
              <a:t>Votre</a:t>
            </a:r>
            <a:r>
              <a:rPr lang="en-US" dirty="0">
                <a:solidFill>
                  <a:srgbClr val="FFC000"/>
                </a:solidFill>
              </a:rPr>
              <a:t> mission</a:t>
            </a:r>
            <a:r>
              <a:rPr lang="en-US" dirty="0"/>
              <a:t>: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Montserrat" panose="00000500000000000000" pitchFamily="50" charset="0"/>
              </a:rPr>
              <a:t>Étape </a:t>
            </a:r>
            <a:r>
              <a:rPr lang="en-US" sz="1400" dirty="0"/>
              <a:t>1: </a:t>
            </a:r>
            <a:r>
              <a:rPr lang="en-US" sz="1400" dirty="0" err="1"/>
              <a:t>créer</a:t>
            </a:r>
            <a:r>
              <a:rPr lang="en-US" sz="1400" dirty="0"/>
              <a:t> </a:t>
            </a:r>
            <a:r>
              <a:rPr lang="en-US" sz="1400" dirty="0" err="1"/>
              <a:t>une</a:t>
            </a:r>
            <a:r>
              <a:rPr lang="en-US" sz="1400" dirty="0"/>
              <a:t> page HTML (index.html)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Montserrat" panose="00000500000000000000" pitchFamily="50" charset="0"/>
              </a:rPr>
              <a:t>Étape </a:t>
            </a:r>
            <a:r>
              <a:rPr lang="en-US" sz="1400" dirty="0"/>
              <a:t>2 :  </a:t>
            </a:r>
            <a:r>
              <a:rPr lang="fr-FR" sz="1400" b="0" i="0" dirty="0">
                <a:effectLst/>
                <a:latin typeface="Montserrat" panose="00000500000000000000" pitchFamily="50" charset="0"/>
              </a:rPr>
              <a:t>Ajoutez votre nom et votre prénom en titre principal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400" b="0" i="0" dirty="0">
                <a:effectLst/>
                <a:latin typeface="Montserrat" panose="00000500000000000000" pitchFamily="50" charset="0"/>
              </a:rPr>
              <a:t>Étape 3 : Ajoutez une photo, sur laquelle on pourra cliquer pour avoir une </a:t>
            </a:r>
            <a:r>
              <a:rPr lang="en-US" sz="1400" b="0" i="0" dirty="0">
                <a:effectLst/>
                <a:latin typeface="Montserrat" panose="00000500000000000000" pitchFamily="50" charset="0"/>
              </a:rPr>
              <a:t>version </a:t>
            </a:r>
            <a:r>
              <a:rPr lang="en-US" sz="1400" b="0" i="0" dirty="0" err="1">
                <a:effectLst/>
                <a:latin typeface="Montserrat" panose="00000500000000000000" pitchFamily="50" charset="0"/>
              </a:rPr>
              <a:t>agrandie</a:t>
            </a:r>
            <a:r>
              <a:rPr lang="en-US" sz="1400" b="0" i="0" dirty="0">
                <a:effectLst/>
                <a:latin typeface="Montserrat" panose="00000500000000000000" pitchFamily="50" charset="0"/>
              </a:rPr>
              <a:t>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400" b="0" i="0" dirty="0">
                <a:effectLst/>
                <a:latin typeface="Montserrat" panose="00000500000000000000" pitchFamily="50" charset="0"/>
              </a:rPr>
              <a:t>Étape 4 : Ajoutez 3 sections avec un titre secondaire (mon expérience, mes compétences, mes coordonnées).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400" b="0" i="0" dirty="0">
                <a:effectLst/>
                <a:latin typeface="Montserrat" panose="00000500000000000000" pitchFamily="50" charset="0"/>
              </a:rPr>
              <a:t>Étape 5 : </a:t>
            </a:r>
            <a:r>
              <a:rPr lang="fr-FR" sz="1400" dirty="0">
                <a:latin typeface="Montserrat" panose="00000500000000000000" pitchFamily="50" charset="0"/>
              </a:rPr>
              <a:t>créé votre UL dans la première section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400" b="0" i="0" dirty="0">
                <a:effectLst/>
                <a:latin typeface="Montserrat" panose="00000500000000000000" pitchFamily="50" charset="0"/>
              </a:rPr>
              <a:t>Étape 6 : </a:t>
            </a:r>
            <a:r>
              <a:rPr lang="fr-FR" sz="1400" dirty="0">
                <a:latin typeface="Montserrat" panose="00000500000000000000" pitchFamily="50" charset="0"/>
              </a:rPr>
              <a:t>créé votre tableau dans la deuxième section</a:t>
            </a:r>
            <a:endParaRPr lang="fr-FR" sz="1400" b="0" i="0" dirty="0">
              <a:effectLst/>
              <a:latin typeface="Montserrat" panose="00000500000000000000" pitchFamily="50" charset="0"/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400" b="0" i="0" dirty="0">
                <a:effectLst/>
                <a:latin typeface="Montserrat" panose="00000500000000000000" pitchFamily="50" charset="0"/>
              </a:rPr>
              <a:t>Étape 7 : a l’</a:t>
            </a:r>
            <a:r>
              <a:rPr lang="fr-FR" sz="1400" dirty="0">
                <a:latin typeface="Montserrat" panose="00000500000000000000" pitchFamily="50" charset="0"/>
              </a:rPr>
              <a:t>aide de la balise &lt;</a:t>
            </a:r>
            <a:r>
              <a:rPr lang="fr-FR" sz="1400" dirty="0" err="1">
                <a:latin typeface="Montserrat" panose="00000500000000000000" pitchFamily="50" charset="0"/>
              </a:rPr>
              <a:t>pre</a:t>
            </a:r>
            <a:r>
              <a:rPr lang="fr-FR" sz="1400" dirty="0">
                <a:latin typeface="Montserrat" panose="00000500000000000000" pitchFamily="50" charset="0"/>
              </a:rPr>
              <a:t>&gt; mettez en place vos coordonnées dans la troisième section</a:t>
            </a:r>
            <a:endParaRPr lang="fr-FR" sz="1400" b="0" i="0" dirty="0">
              <a:effectLst/>
              <a:latin typeface="Montserrat" panose="00000500000000000000" pitchFamily="50" charset="0"/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fr-FR" sz="1400" b="0" i="0" dirty="0">
              <a:effectLst/>
              <a:latin typeface="Montserrat" panose="00000500000000000000" pitchFamily="50" charset="0"/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3922" y="6329779"/>
            <a:ext cx="1145238" cy="410760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E44D26"/>
                </a:solidFill>
                <a:effectLst/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E6037EFD-9852-44FD-B885-DFD8003A0B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199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4262514" y="5505689"/>
            <a:ext cx="3241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i="0" dirty="0">
                <a:effectLst/>
              </a:rPr>
              <a:t>PARTIE 2</a:t>
            </a:r>
            <a:endParaRPr lang="en-US" sz="4800" b="1" dirty="0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6B85D27-D86A-45D8-BF41-91D39888E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91269"/>
            <a:ext cx="5953125" cy="667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6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76440D6B-0FD8-4742-8068-578BB5CF7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594" y="-339755"/>
            <a:ext cx="7537510" cy="753751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4262514" y="5505689"/>
            <a:ext cx="3241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i="0" dirty="0">
                <a:effectLst/>
              </a:rPr>
              <a:t>PARTIE 2</a:t>
            </a:r>
            <a:endParaRPr lang="en-US" sz="4800" b="1" dirty="0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40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4262514" y="5505689"/>
            <a:ext cx="3241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i="0" dirty="0">
                <a:effectLst/>
              </a:rPr>
              <a:t>PARTIE 2</a:t>
            </a:r>
            <a:endParaRPr lang="en-US" sz="4800" b="1" dirty="0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C1C8003-9C67-4CC9-A74E-60C56154512B}"/>
              </a:ext>
            </a:extLst>
          </p:cNvPr>
          <p:cNvSpPr txBox="1"/>
          <p:nvPr/>
        </p:nvSpPr>
        <p:spPr>
          <a:xfrm>
            <a:off x="801847" y="1315091"/>
            <a:ext cx="108029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C'est un langage qui permet de décrire la présentation d'un document HTML ce n'est pas un langage de programmation, dit autrement, ce langage est interprété par le navigateur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70D70DD-D928-412D-93C8-8A48E70F4852}"/>
              </a:ext>
            </a:extLst>
          </p:cNvPr>
          <p:cNvSpPr txBox="1"/>
          <p:nvPr/>
        </p:nvSpPr>
        <p:spPr>
          <a:xfrm>
            <a:off x="801847" y="2460722"/>
            <a:ext cx="8779382" cy="1070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 CSS permet d'ajouter plusieurs feuilles de style au même document.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plus, certaines des propriétés peuvent être héritées à travers la structure du document html afin d'éviter de les déclarer plusieurs fois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24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08CEAEC-3E7C-4191-B23D-104401BD983D}"/>
              </a:ext>
            </a:extLst>
          </p:cNvPr>
          <p:cNvSpPr txBox="1"/>
          <p:nvPr/>
        </p:nvSpPr>
        <p:spPr>
          <a:xfrm>
            <a:off x="2899782" y="589935"/>
            <a:ext cx="599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Les bases du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r>
              <a:rPr lang="fr-FR" sz="2800" b="1" dirty="0"/>
              <a:t> </a:t>
            </a:r>
            <a:endParaRPr lang="en-US" sz="2800" b="1" dirty="0"/>
          </a:p>
          <a:p>
            <a:pPr algn="ctr"/>
            <a:r>
              <a:rPr lang="fr-FR" sz="2800" b="1" dirty="0"/>
              <a:t> </a:t>
            </a:r>
            <a:endParaRPr lang="en-US" sz="2800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2140E9F-4544-4A12-909B-B3F005C31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467" y="1839433"/>
            <a:ext cx="6579458" cy="418470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2D606CA8-7A11-4CAD-AE26-68E12D0F153B}"/>
              </a:ext>
            </a:extLst>
          </p:cNvPr>
          <p:cNvSpPr txBox="1"/>
          <p:nvPr/>
        </p:nvSpPr>
        <p:spPr>
          <a:xfrm>
            <a:off x="7487308" y="3200399"/>
            <a:ext cx="4158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La feuille de style permet la mise en forme des documents </a:t>
            </a:r>
            <a:r>
              <a:rPr lang="fr-FR" b="1" dirty="0">
                <a:solidFill>
                  <a:srgbClr val="E96E4E"/>
                </a:solidFill>
              </a:rPr>
              <a:t>HTML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9" name="Organigramme : Procédé 8">
            <a:extLst>
              <a:ext uri="{FF2B5EF4-FFF2-40B4-BE49-F238E27FC236}">
                <a16:creationId xmlns:a16="http://schemas.microsoft.com/office/drawing/2014/main" id="{12D7B948-E1D5-4C4C-B518-E8A807A4B07B}"/>
              </a:ext>
            </a:extLst>
          </p:cNvPr>
          <p:cNvSpPr/>
          <p:nvPr/>
        </p:nvSpPr>
        <p:spPr>
          <a:xfrm>
            <a:off x="1228725" y="2019300"/>
            <a:ext cx="1085850" cy="342900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Du CSS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90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94D31FB-6870-410E-94CE-85EE9EB1FC13}"/>
              </a:ext>
            </a:extLst>
          </p:cNvPr>
          <p:cNvSpPr txBox="1"/>
          <p:nvPr/>
        </p:nvSpPr>
        <p:spPr>
          <a:xfrm>
            <a:off x="2899782" y="589935"/>
            <a:ext cx="599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Les bases du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r>
              <a:rPr lang="fr-FR" sz="2800" b="1" dirty="0"/>
              <a:t> </a:t>
            </a:r>
            <a:endParaRPr lang="en-US" sz="2800" b="1" dirty="0"/>
          </a:p>
          <a:p>
            <a:pPr algn="ctr"/>
            <a:r>
              <a:rPr lang="fr-FR" sz="2800" b="1" dirty="0"/>
              <a:t> </a:t>
            </a:r>
            <a:endParaRPr lang="en-US" sz="2800" b="1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8F6B5A8-A58F-4897-AE8C-98A6D8AC478E}"/>
              </a:ext>
            </a:extLst>
          </p:cNvPr>
          <p:cNvSpPr txBox="1"/>
          <p:nvPr/>
        </p:nvSpPr>
        <p:spPr>
          <a:xfrm>
            <a:off x="4427308" y="1873954"/>
            <a:ext cx="3489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Lier une feuille de : </a:t>
            </a:r>
            <a:r>
              <a:rPr lang="fr-FR" b="1" dirty="0">
                <a:solidFill>
                  <a:srgbClr val="FFC000"/>
                </a:solidFill>
              </a:rPr>
              <a:t>Style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3E1BA7C-BB34-47D6-9E4F-8C0EC6AFED0E}"/>
              </a:ext>
            </a:extLst>
          </p:cNvPr>
          <p:cNvSpPr txBox="1"/>
          <p:nvPr/>
        </p:nvSpPr>
        <p:spPr>
          <a:xfrm>
            <a:off x="1339702" y="3776638"/>
            <a:ext cx="723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&lt;</a:t>
            </a:r>
            <a:r>
              <a:rPr lang="fr-FR" b="1" dirty="0" err="1">
                <a:solidFill>
                  <a:srgbClr val="FF33CC"/>
                </a:solidFill>
              </a:rPr>
              <a:t>link</a:t>
            </a:r>
            <a:r>
              <a:rPr lang="fr-FR" dirty="0"/>
              <a:t> rel=‘</a:t>
            </a:r>
            <a:r>
              <a:rPr lang="fr-FR" dirty="0" err="1">
                <a:solidFill>
                  <a:srgbClr val="FFC000"/>
                </a:solidFill>
              </a:rPr>
              <a:t>stylesheet</a:t>
            </a:r>
            <a:r>
              <a:rPr lang="fr-FR" dirty="0"/>
              <a:t>’ type=‘</a:t>
            </a:r>
            <a:r>
              <a:rPr lang="fr-FR" dirty="0" err="1"/>
              <a:t>text</a:t>
            </a:r>
            <a:r>
              <a:rPr lang="fr-FR" dirty="0"/>
              <a:t>/css’ </a:t>
            </a:r>
            <a:r>
              <a:rPr lang="fr-FR" dirty="0" err="1"/>
              <a:t>hret</a:t>
            </a:r>
            <a:r>
              <a:rPr lang="fr-FR" dirty="0"/>
              <a:t>=‘</a:t>
            </a:r>
            <a:r>
              <a:rPr lang="fr-FR" dirty="0">
                <a:solidFill>
                  <a:srgbClr val="92D050"/>
                </a:solidFill>
              </a:rPr>
              <a:t>nom_du_fichier.css</a:t>
            </a:r>
            <a:r>
              <a:rPr lang="fr-FR" dirty="0"/>
              <a:t>’ 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F70DD87-5F90-4982-BD5B-73E89DB60A53}"/>
              </a:ext>
            </a:extLst>
          </p:cNvPr>
          <p:cNvSpPr txBox="1"/>
          <p:nvPr/>
        </p:nvSpPr>
        <p:spPr>
          <a:xfrm>
            <a:off x="1339702" y="3301406"/>
            <a:ext cx="7783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 lier </a:t>
            </a:r>
            <a:r>
              <a:rPr lang="fr-FR" b="1" dirty="0">
                <a:solidFill>
                  <a:srgbClr val="E96E4E"/>
                </a:solidFill>
              </a:rPr>
              <a:t>HTML</a:t>
            </a:r>
            <a:r>
              <a:rPr lang="fr-FR" dirty="0"/>
              <a:t> a notre </a:t>
            </a:r>
            <a:r>
              <a:rPr lang="fr-FR" b="1" dirty="0">
                <a:solidFill>
                  <a:srgbClr val="379AD6"/>
                </a:solidFill>
              </a:rPr>
              <a:t>CSS</a:t>
            </a:r>
            <a:r>
              <a:rPr lang="fr-FR" dirty="0"/>
              <a:t> la balise ci-dessous doit être dans le </a:t>
            </a:r>
            <a:r>
              <a:rPr lang="fr-FR" dirty="0" err="1">
                <a:solidFill>
                  <a:srgbClr val="FFC000"/>
                </a:solidFill>
              </a:rPr>
              <a:t>head</a:t>
            </a:r>
            <a:endParaRPr lang="en-US" b="1" dirty="0">
              <a:solidFill>
                <a:srgbClr val="E96E4E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AD80FF8-EA45-460A-84B3-8B556D0D1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898" y="4486940"/>
            <a:ext cx="6033530" cy="184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76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94D31FB-6870-410E-94CE-85EE9EB1FC13}"/>
              </a:ext>
            </a:extLst>
          </p:cNvPr>
          <p:cNvSpPr txBox="1"/>
          <p:nvPr/>
        </p:nvSpPr>
        <p:spPr>
          <a:xfrm>
            <a:off x="2899782" y="589935"/>
            <a:ext cx="599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Les bases du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r>
              <a:rPr lang="fr-FR" sz="2800" b="1" dirty="0"/>
              <a:t> </a:t>
            </a:r>
            <a:endParaRPr lang="en-US" sz="2800" b="1" dirty="0"/>
          </a:p>
          <a:p>
            <a:pPr algn="ctr"/>
            <a:r>
              <a:rPr lang="fr-FR" sz="2800" b="1" dirty="0"/>
              <a:t> </a:t>
            </a:r>
            <a:endParaRPr lang="en-US" sz="2800" b="1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8F6B5A8-A58F-4897-AE8C-98A6D8AC478E}"/>
              </a:ext>
            </a:extLst>
          </p:cNvPr>
          <p:cNvSpPr txBox="1"/>
          <p:nvPr/>
        </p:nvSpPr>
        <p:spPr>
          <a:xfrm>
            <a:off x="4427308" y="1873954"/>
            <a:ext cx="4011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Lier une feuille de : </a:t>
            </a:r>
            <a:r>
              <a:rPr lang="fr-FR" b="1" dirty="0">
                <a:solidFill>
                  <a:srgbClr val="FFC000"/>
                </a:solidFill>
              </a:rPr>
              <a:t>Les sélecteurs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F70DD87-5F90-4982-BD5B-73E89DB60A53}"/>
              </a:ext>
            </a:extLst>
          </p:cNvPr>
          <p:cNvSpPr txBox="1"/>
          <p:nvPr/>
        </p:nvSpPr>
        <p:spPr>
          <a:xfrm>
            <a:off x="1339702" y="2640630"/>
            <a:ext cx="9760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 modifier un </a:t>
            </a:r>
            <a:r>
              <a:rPr lang="fr-FR" b="1" dirty="0">
                <a:solidFill>
                  <a:srgbClr val="E96E4E"/>
                </a:solidFill>
              </a:rPr>
              <a:t>élément </a:t>
            </a:r>
            <a:r>
              <a:rPr lang="fr-FR" dirty="0"/>
              <a:t> de notre </a:t>
            </a:r>
            <a:r>
              <a:rPr lang="fr-FR" b="1" dirty="0">
                <a:solidFill>
                  <a:srgbClr val="E96E4E"/>
                </a:solidFill>
              </a:rPr>
              <a:t>HTML</a:t>
            </a:r>
            <a:r>
              <a:rPr lang="fr-FR" dirty="0"/>
              <a:t> nous devons trouvé le sélecteurs concerné</a:t>
            </a:r>
            <a:endParaRPr lang="en-US" b="1" dirty="0">
              <a:solidFill>
                <a:srgbClr val="E96E4E"/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C8A5460-AB97-4750-85DF-58AAB17267A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49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9702" y="3339874"/>
            <a:ext cx="4756298" cy="2132717"/>
          </a:xfrm>
          <a:prstGeom prst="rect">
            <a:avLst/>
          </a:prstGeom>
          <a:blipFill>
            <a:blip r:embed="rId6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tile tx="0" ty="0" sx="100000" sy="100000" flip="none" algn="tl"/>
          </a:blipFill>
          <a:ln>
            <a:solidFill>
              <a:schemeClr val="accent1"/>
            </a:solidFill>
          </a:ln>
          <a:effectLst>
            <a:outerShdw blurRad="76200" dist="50800" dir="5400000" algn="ctr" rotWithShape="0">
              <a:srgbClr val="000000">
                <a:alpha val="77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551E988-A0B6-4D29-B28E-03BB3860F5A8}"/>
              </a:ext>
            </a:extLst>
          </p:cNvPr>
          <p:cNvSpPr/>
          <p:nvPr/>
        </p:nvSpPr>
        <p:spPr>
          <a:xfrm>
            <a:off x="6505576" y="3288329"/>
            <a:ext cx="487269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fr-FR" b="0" i="0" dirty="0">
                <a:effectLst/>
                <a:latin typeface="Arial" panose="020B0604020202020204" pitchFamily="34" charset="0"/>
              </a:rPr>
              <a:t>Le sélecteur permet de spécifier pour quel(s) élément(s) s'applique la ou les propriétés</a:t>
            </a:r>
            <a:endParaRPr lang="fr-FR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C03D9DA-1B27-4B45-B736-FF4B56DB29C2}"/>
              </a:ext>
            </a:extLst>
          </p:cNvPr>
          <p:cNvSpPr txBox="1"/>
          <p:nvPr/>
        </p:nvSpPr>
        <p:spPr>
          <a:xfrm>
            <a:off x="6506392" y="4645312"/>
            <a:ext cx="509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C000"/>
                </a:solidFill>
              </a:rPr>
              <a:t>Sélecteurs: </a:t>
            </a:r>
            <a:r>
              <a:rPr lang="fr-FR" dirty="0">
                <a:solidFill>
                  <a:srgbClr val="FFC000"/>
                </a:solidFill>
                <a:latin typeface="Arial" panose="020B0604020202020204" pitchFamily="34" charset="0"/>
              </a:rPr>
              <a:t> </a:t>
            </a:r>
            <a:r>
              <a:rPr lang="fr-FR" b="1" dirty="0">
                <a:solidFill>
                  <a:srgbClr val="FF33CC"/>
                </a:solidFill>
                <a:latin typeface="Arial" panose="020B0604020202020204" pitchFamily="34" charset="0"/>
              </a:rPr>
              <a:t>id, class, balise (h1, div, Ul, etc.)</a:t>
            </a:r>
            <a:r>
              <a:rPr lang="fr-FR" b="1" dirty="0">
                <a:solidFill>
                  <a:srgbClr val="FF33CC"/>
                </a:solidFill>
              </a:rPr>
              <a:t> </a:t>
            </a:r>
            <a:endParaRPr lang="en-US" b="1" dirty="0">
              <a:solidFill>
                <a:srgbClr val="FF33CC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4C26479-D2DE-4002-878D-052D677EE6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9842" y="4406232"/>
            <a:ext cx="1800225" cy="94297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A6F7EEA1-DC9C-4BA0-9E72-0192C8D8F3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7773" y="5349207"/>
            <a:ext cx="3864362" cy="100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617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F0DD4D9-291F-43C8-80A8-356D7F02CF42}"/>
              </a:ext>
            </a:extLst>
          </p:cNvPr>
          <p:cNvSpPr txBox="1"/>
          <p:nvPr/>
        </p:nvSpPr>
        <p:spPr>
          <a:xfrm>
            <a:off x="3096795" y="698249"/>
            <a:ext cx="599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Sommaires</a:t>
            </a:r>
            <a:r>
              <a:rPr lang="fr-FR" sz="2400" b="1" dirty="0"/>
              <a:t> </a:t>
            </a:r>
            <a:endParaRPr lang="en-US" sz="2400" b="1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47485E2-6932-44B0-9BEA-3886B3E74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7851" y="1725406"/>
            <a:ext cx="3768148" cy="3371887"/>
          </a:xfrm>
        </p:spPr>
        <p:txBody>
          <a:bodyPr>
            <a:normAutofit fontScale="90000"/>
          </a:bodyPr>
          <a:lstStyle/>
          <a:p>
            <a:pPr algn="r"/>
            <a:r>
              <a:rPr lang="fr-FR" sz="2700" b="1" i="0" dirty="0">
                <a:solidFill>
                  <a:srgbClr val="C60100"/>
                </a:solidFill>
                <a:effectLst/>
                <a:latin typeface="-apple-system"/>
              </a:rPr>
              <a:t>Partie 1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0" i="0" dirty="0">
                <a:effectLst/>
                <a:latin typeface="-apple-system"/>
              </a:rPr>
              <a:t>présentation prof et élèves 🚸 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0" i="0" dirty="0">
                <a:effectLst/>
                <a:latin typeface="-apple-system"/>
              </a:rPr>
              <a:t>Introduction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0" i="0" dirty="0">
                <a:effectLst/>
                <a:latin typeface="-apple-system"/>
              </a:rPr>
              <a:t>Présentation du sujet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0" i="0" dirty="0">
                <a:effectLst/>
                <a:latin typeface="-apple-system"/>
              </a:rPr>
              <a:t>Environnement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0" i="0" dirty="0">
                <a:effectLst/>
                <a:latin typeface="-apple-system"/>
              </a:rPr>
              <a:t>Le web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0" i="0" dirty="0">
                <a:effectLst/>
                <a:latin typeface="-apple-system"/>
              </a:rPr>
              <a:t>Qu’est-ce qu’un éditeur de texte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0" i="0" dirty="0">
                <a:effectLst/>
                <a:latin typeface="-apple-system"/>
              </a:rPr>
              <a:t>Informations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0" i="0" dirty="0">
                <a:effectLst/>
                <a:latin typeface="-apple-system"/>
              </a:rPr>
              <a:t>(</a:t>
            </a:r>
            <a:r>
              <a:rPr lang="fr-FR" sz="1800" b="1" i="0" dirty="0">
                <a:solidFill>
                  <a:srgbClr val="FFC000"/>
                </a:solidFill>
                <a:effectLst/>
                <a:latin typeface="-apple-system"/>
              </a:rPr>
              <a:t>World </a:t>
            </a:r>
            <a:r>
              <a:rPr lang="fr-FR" sz="1800" b="1" i="0" dirty="0" err="1">
                <a:solidFill>
                  <a:srgbClr val="FFC000"/>
                </a:solidFill>
                <a:effectLst/>
                <a:latin typeface="-apple-system"/>
              </a:rPr>
              <a:t>wide</a:t>
            </a:r>
            <a:r>
              <a:rPr lang="fr-FR" sz="1800" b="1" i="0" dirty="0">
                <a:solidFill>
                  <a:srgbClr val="FFC000"/>
                </a:solidFill>
                <a:effectLst/>
                <a:latin typeface="-apple-system"/>
              </a:rPr>
              <a:t> web </a:t>
            </a:r>
            <a:r>
              <a:rPr lang="fr-FR" sz="1800" b="0" i="0" dirty="0">
                <a:effectLst/>
                <a:latin typeface="-apple-system"/>
              </a:rPr>
              <a:t>)W3C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0" i="0" dirty="0">
                <a:effectLst/>
                <a:latin typeface="-apple-system"/>
              </a:rPr>
              <a:t>Les bases du HTML</a:t>
            </a:r>
            <a:br>
              <a:rPr lang="fr-FR" sz="1800" b="0" i="0" dirty="0">
                <a:effectLst/>
                <a:latin typeface="-apple-system"/>
              </a:rPr>
            </a:br>
            <a:r>
              <a:rPr lang="fr-FR" sz="1800" dirty="0" err="1">
                <a:latin typeface="-apple-system"/>
              </a:rPr>
              <a:t>Tp</a:t>
            </a:r>
            <a:r>
              <a:rPr lang="fr-FR" sz="1800" dirty="0">
                <a:latin typeface="-apple-system"/>
              </a:rPr>
              <a:t> html</a:t>
            </a:r>
            <a:br>
              <a:rPr lang="fr-FR" sz="1800" dirty="0">
                <a:latin typeface="-apple-system"/>
              </a:rPr>
            </a:br>
            <a:br>
              <a:rPr lang="fr-FR" sz="1800" dirty="0">
                <a:latin typeface="-apple-system"/>
              </a:rPr>
            </a:br>
            <a:endParaRPr lang="en-US" sz="1800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1366E25C-2F20-447C-8C8F-5D9AE13F87F2}"/>
              </a:ext>
            </a:extLst>
          </p:cNvPr>
          <p:cNvSpPr txBox="1">
            <a:spLocks/>
          </p:cNvSpPr>
          <p:nvPr/>
        </p:nvSpPr>
        <p:spPr>
          <a:xfrm>
            <a:off x="6095999" y="1828799"/>
            <a:ext cx="3179793" cy="14573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 dirty="0">
                <a:solidFill>
                  <a:srgbClr val="C60100"/>
                </a:solidFill>
                <a:latin typeface="-apple-system"/>
              </a:rPr>
              <a:t>Partie</a:t>
            </a:r>
            <a:r>
              <a:rPr lang="fr-FR" sz="2800" b="1" dirty="0">
                <a:solidFill>
                  <a:srgbClr val="D50000"/>
                </a:solidFill>
                <a:latin typeface="-apple-system"/>
              </a:rPr>
              <a:t> </a:t>
            </a:r>
            <a:r>
              <a:rPr lang="fr-FR" sz="2800" b="1" dirty="0">
                <a:solidFill>
                  <a:srgbClr val="C60100"/>
                </a:solidFill>
                <a:latin typeface="-apple-system"/>
              </a:rPr>
              <a:t>2</a:t>
            </a:r>
          </a:p>
          <a:p>
            <a:r>
              <a:rPr lang="fr-FR" sz="1800" dirty="0">
                <a:latin typeface="-apple-system"/>
              </a:rPr>
              <a:t>Les bases du CSS</a:t>
            </a:r>
            <a:br>
              <a:rPr lang="fr-FR" sz="1800" dirty="0">
                <a:latin typeface="-apple-system"/>
              </a:rPr>
            </a:br>
            <a:r>
              <a:rPr lang="fr-FR" sz="1800" dirty="0">
                <a:latin typeface="-apple-system"/>
              </a:rPr>
              <a:t>Class et ID</a:t>
            </a:r>
            <a:br>
              <a:rPr lang="fr-FR" sz="1800" dirty="0">
                <a:latin typeface="-apple-system"/>
              </a:rPr>
            </a:br>
            <a:r>
              <a:rPr lang="fr-FR" sz="1800" dirty="0">
                <a:latin typeface="-apple-system"/>
              </a:rPr>
              <a:t>positionnement</a:t>
            </a:r>
            <a:br>
              <a:rPr lang="fr-FR" sz="1800" dirty="0">
                <a:latin typeface="-apple-system"/>
              </a:rPr>
            </a:br>
            <a:r>
              <a:rPr lang="fr-FR" sz="1800" dirty="0">
                <a:latin typeface="-apple-system"/>
              </a:rPr>
              <a:t>TP CSS</a:t>
            </a:r>
          </a:p>
          <a:p>
            <a:r>
              <a:rPr lang="fr-FR" sz="1800" dirty="0">
                <a:latin typeface="-apple-system"/>
              </a:rPr>
              <a:t>Correction TP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89319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>
                <a:effectLst/>
                <a:latin typeface="-apple-system"/>
              </a:rPr>
            </a:br>
            <a:br>
              <a:rPr lang="fr-FR" sz="1800" b="0" i="0">
                <a:effectLst/>
                <a:latin typeface="-apple-system"/>
              </a:rPr>
            </a:br>
            <a:r>
              <a:rPr lang="fr-FR" sz="1800" b="1" i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7DEF8528-ECF9-4D19-82DD-5EFF9F382F46}"/>
              </a:ext>
            </a:extLst>
          </p:cNvPr>
          <p:cNvSpPr txBox="1"/>
          <p:nvPr/>
        </p:nvSpPr>
        <p:spPr>
          <a:xfrm>
            <a:off x="2797002" y="589935"/>
            <a:ext cx="599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Les bases du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r>
              <a:rPr lang="fr-FR" sz="2800" b="1" dirty="0"/>
              <a:t> </a:t>
            </a:r>
            <a:endParaRPr lang="en-US" sz="2800" b="1" dirty="0"/>
          </a:p>
          <a:p>
            <a:pPr algn="ctr"/>
            <a:r>
              <a:rPr lang="fr-FR" sz="2800" b="1" dirty="0"/>
              <a:t> </a:t>
            </a:r>
            <a:endParaRPr lang="en-US" sz="2800" b="1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35E751BC-B2FE-4BA5-8427-89BFDCCFC197}"/>
              </a:ext>
            </a:extLst>
          </p:cNvPr>
          <p:cNvSpPr txBox="1"/>
          <p:nvPr/>
        </p:nvSpPr>
        <p:spPr>
          <a:xfrm>
            <a:off x="3416596" y="1789456"/>
            <a:ext cx="475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Différence entre l’attribut </a:t>
            </a:r>
            <a:r>
              <a:rPr lang="fr-FR" b="1" dirty="0">
                <a:solidFill>
                  <a:srgbClr val="FF33CC"/>
                </a:solidFill>
              </a:rPr>
              <a:t>id</a:t>
            </a:r>
            <a:r>
              <a:rPr lang="fr-FR" dirty="0"/>
              <a:t> et </a:t>
            </a:r>
            <a:r>
              <a:rPr lang="fr-FR" b="1" dirty="0">
                <a:solidFill>
                  <a:srgbClr val="FF33CC"/>
                </a:solidFill>
              </a:rPr>
              <a:t>class </a:t>
            </a:r>
            <a:r>
              <a:rPr lang="fr-FR" b="1" dirty="0"/>
              <a:t>1/2</a:t>
            </a:r>
            <a:endParaRPr lang="en-US" b="1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A45551C-B161-4C27-BFF3-2C778EAFA5BD}"/>
              </a:ext>
            </a:extLst>
          </p:cNvPr>
          <p:cNvSpPr txBox="1"/>
          <p:nvPr/>
        </p:nvSpPr>
        <p:spPr>
          <a:xfrm>
            <a:off x="1566530" y="3244334"/>
            <a:ext cx="9058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Un </a:t>
            </a:r>
            <a:r>
              <a:rPr lang="fr-FR" b="1" dirty="0">
                <a:solidFill>
                  <a:srgbClr val="FF33CC"/>
                </a:solidFill>
              </a:rPr>
              <a:t>id</a:t>
            </a:r>
            <a:r>
              <a:rPr lang="fr-FR" dirty="0"/>
              <a:t> sert a donnée un identifiant unique a une balise</a:t>
            </a:r>
            <a:endParaRPr lang="en-US" dirty="0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929E6E9C-C387-420C-AC1C-4B61A0DC1CCD}"/>
              </a:ext>
            </a:extLst>
          </p:cNvPr>
          <p:cNvSpPr txBox="1"/>
          <p:nvPr/>
        </p:nvSpPr>
        <p:spPr>
          <a:xfrm>
            <a:off x="1547674" y="3691169"/>
            <a:ext cx="691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Une </a:t>
            </a:r>
            <a:r>
              <a:rPr lang="fr-FR" b="1" dirty="0">
                <a:solidFill>
                  <a:srgbClr val="FF33CC"/>
                </a:solidFill>
              </a:rPr>
              <a:t>class</a:t>
            </a:r>
            <a:r>
              <a:rPr lang="fr-FR" dirty="0"/>
              <a:t> a un nom qui peut être donne a d’autre balise </a:t>
            </a:r>
            <a:endParaRPr lang="en-US" dirty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259506A2-E672-474F-B778-3ADA18D12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7983" y="4305915"/>
            <a:ext cx="5524500" cy="1962150"/>
          </a:xfrm>
          <a:prstGeom prst="rect">
            <a:avLst/>
          </a:prstGeom>
        </p:spPr>
      </p:pic>
      <p:sp>
        <p:nvSpPr>
          <p:cNvPr id="19" name="Organigramme : Procédé 18">
            <a:extLst>
              <a:ext uri="{FF2B5EF4-FFF2-40B4-BE49-F238E27FC236}">
                <a16:creationId xmlns:a16="http://schemas.microsoft.com/office/drawing/2014/main" id="{8D2A1B13-6D99-4C31-8039-5BA3149E8480}"/>
              </a:ext>
            </a:extLst>
          </p:cNvPr>
          <p:cNvSpPr/>
          <p:nvPr/>
        </p:nvSpPr>
        <p:spPr>
          <a:xfrm>
            <a:off x="2151321" y="5433236"/>
            <a:ext cx="1562986" cy="828000"/>
          </a:xfrm>
          <a:prstGeom prst="flowChartProcess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34" name="Organigramme : Procédé 33">
            <a:extLst>
              <a:ext uri="{FF2B5EF4-FFF2-40B4-BE49-F238E27FC236}">
                <a16:creationId xmlns:a16="http://schemas.microsoft.com/office/drawing/2014/main" id="{71F5882A-B973-46A2-A76F-091E9EB89769}"/>
              </a:ext>
            </a:extLst>
          </p:cNvPr>
          <p:cNvSpPr/>
          <p:nvPr/>
        </p:nvSpPr>
        <p:spPr>
          <a:xfrm>
            <a:off x="2151321" y="4353792"/>
            <a:ext cx="1265275" cy="774391"/>
          </a:xfrm>
          <a:prstGeom prst="flowChartProcess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1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>
                <a:effectLst/>
                <a:latin typeface="-apple-system"/>
              </a:rPr>
            </a:br>
            <a:br>
              <a:rPr lang="fr-FR" sz="1800" b="0" i="0">
                <a:effectLst/>
                <a:latin typeface="-apple-system"/>
              </a:rPr>
            </a:br>
            <a:r>
              <a:rPr lang="fr-FR" sz="1800" b="1" i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25D8574-CAAC-4F65-8DA0-C499118F9A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9859" y="3646906"/>
            <a:ext cx="1659210" cy="85000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A1262F1-CF64-406E-97FF-615655461F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6021" y="3509606"/>
            <a:ext cx="5361468" cy="92750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8586A24-6AC5-4D5C-8038-D761E0CB7B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9859" y="5045319"/>
            <a:ext cx="1659210" cy="649916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4E33F28E-675A-47D7-BACE-11FF5FA8E6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56021" y="5011257"/>
            <a:ext cx="5361468" cy="649915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7DEF8528-ECF9-4D19-82DD-5EFF9F382F46}"/>
              </a:ext>
            </a:extLst>
          </p:cNvPr>
          <p:cNvSpPr txBox="1"/>
          <p:nvPr/>
        </p:nvSpPr>
        <p:spPr>
          <a:xfrm>
            <a:off x="2899782" y="589935"/>
            <a:ext cx="599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Les bases du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r>
              <a:rPr lang="fr-FR" sz="2800" b="1" dirty="0"/>
              <a:t> </a:t>
            </a:r>
            <a:endParaRPr lang="en-US" sz="2800" b="1" dirty="0"/>
          </a:p>
          <a:p>
            <a:pPr algn="ctr"/>
            <a:r>
              <a:rPr lang="fr-FR" sz="2800" b="1" dirty="0"/>
              <a:t> </a:t>
            </a:r>
            <a:endParaRPr lang="en-US" sz="2800" b="1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35E751BC-B2FE-4BA5-8427-89BFDCCFC197}"/>
              </a:ext>
            </a:extLst>
          </p:cNvPr>
          <p:cNvSpPr txBox="1"/>
          <p:nvPr/>
        </p:nvSpPr>
        <p:spPr>
          <a:xfrm>
            <a:off x="3519374" y="1679477"/>
            <a:ext cx="475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Différence entre l’attribut </a:t>
            </a:r>
            <a:r>
              <a:rPr lang="fr-FR" b="1" dirty="0">
                <a:solidFill>
                  <a:srgbClr val="FF33CC"/>
                </a:solidFill>
              </a:rPr>
              <a:t>id</a:t>
            </a:r>
            <a:r>
              <a:rPr lang="fr-FR" dirty="0"/>
              <a:t> et </a:t>
            </a:r>
            <a:r>
              <a:rPr lang="fr-FR" b="1" dirty="0">
                <a:solidFill>
                  <a:srgbClr val="FF33CC"/>
                </a:solidFill>
              </a:rPr>
              <a:t>class </a:t>
            </a:r>
            <a:r>
              <a:rPr lang="fr-FR" b="1" dirty="0"/>
              <a:t>2/2</a:t>
            </a:r>
            <a:endParaRPr lang="en-US" b="1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A45551C-B161-4C27-BFF3-2C778EAFA5BD}"/>
              </a:ext>
            </a:extLst>
          </p:cNvPr>
          <p:cNvSpPr txBox="1"/>
          <p:nvPr/>
        </p:nvSpPr>
        <p:spPr>
          <a:xfrm>
            <a:off x="1562987" y="2466753"/>
            <a:ext cx="801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 récupéré l’ </a:t>
            </a:r>
            <a:r>
              <a:rPr lang="fr-FR" b="1" dirty="0">
                <a:solidFill>
                  <a:srgbClr val="FF33CC"/>
                </a:solidFill>
              </a:rPr>
              <a:t>id</a:t>
            </a:r>
            <a:r>
              <a:rPr lang="fr-FR" dirty="0"/>
              <a:t> dans notre </a:t>
            </a:r>
            <a:r>
              <a:rPr lang="fr-FR" b="1" dirty="0">
                <a:solidFill>
                  <a:srgbClr val="379AD6"/>
                </a:solidFill>
              </a:rPr>
              <a:t>CSS</a:t>
            </a:r>
            <a:r>
              <a:rPr lang="fr-FR" dirty="0"/>
              <a:t> on utilise un </a:t>
            </a:r>
            <a:r>
              <a:rPr lang="fr-FR" b="1" dirty="0">
                <a:solidFill>
                  <a:srgbClr val="FFC000"/>
                </a:solidFill>
              </a:rPr>
              <a:t>#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3DE9281-C122-4C14-A04B-381D270FA6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56021" y="4290200"/>
            <a:ext cx="3181350" cy="40005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A1E91C2-3378-4EDB-80FA-0723D6CBAE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56021" y="5542835"/>
            <a:ext cx="2219325" cy="3048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75E5AEB1-C20B-4D24-BDFA-87C5271323F5}"/>
              </a:ext>
            </a:extLst>
          </p:cNvPr>
          <p:cNvSpPr txBox="1"/>
          <p:nvPr/>
        </p:nvSpPr>
        <p:spPr>
          <a:xfrm>
            <a:off x="1562987" y="2866976"/>
            <a:ext cx="801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 récupéré une </a:t>
            </a:r>
            <a:r>
              <a:rPr lang="fr-FR" b="1" dirty="0">
                <a:solidFill>
                  <a:srgbClr val="FF33CC"/>
                </a:solidFill>
              </a:rPr>
              <a:t>class</a:t>
            </a:r>
            <a:r>
              <a:rPr lang="fr-FR" dirty="0"/>
              <a:t> dans notre </a:t>
            </a:r>
            <a:r>
              <a:rPr lang="fr-FR" b="1" dirty="0">
                <a:solidFill>
                  <a:srgbClr val="379AD6"/>
                </a:solidFill>
              </a:rPr>
              <a:t>CSS</a:t>
            </a:r>
            <a:r>
              <a:rPr lang="fr-FR" dirty="0"/>
              <a:t> on utilise un </a:t>
            </a:r>
            <a:r>
              <a:rPr lang="fr-FR" b="1" dirty="0">
                <a:solidFill>
                  <a:srgbClr val="FFC000"/>
                </a:solidFill>
              </a:rPr>
              <a:t>.</a:t>
            </a:r>
            <a:endParaRPr lang="en-US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87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>
                <a:effectLst/>
                <a:latin typeface="-apple-system"/>
              </a:rPr>
            </a:br>
            <a:br>
              <a:rPr lang="fr-FR" sz="1800" b="0" i="0">
                <a:effectLst/>
                <a:latin typeface="-apple-system"/>
              </a:rPr>
            </a:br>
            <a:r>
              <a:rPr lang="fr-FR" sz="1800" b="1" i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7DEF8528-ECF9-4D19-82DD-5EFF9F382F46}"/>
              </a:ext>
            </a:extLst>
          </p:cNvPr>
          <p:cNvSpPr txBox="1"/>
          <p:nvPr/>
        </p:nvSpPr>
        <p:spPr>
          <a:xfrm>
            <a:off x="2899782" y="589935"/>
            <a:ext cx="599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Les bases du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r>
              <a:rPr lang="fr-FR" sz="2800" b="1" dirty="0"/>
              <a:t> </a:t>
            </a:r>
            <a:endParaRPr lang="en-US" sz="2800" b="1" dirty="0"/>
          </a:p>
          <a:p>
            <a:pPr algn="ctr"/>
            <a:r>
              <a:rPr lang="fr-FR" sz="2800" b="1" dirty="0"/>
              <a:t> </a:t>
            </a:r>
            <a:endParaRPr lang="en-US" sz="2800" b="1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35E751BC-B2FE-4BA5-8427-89BFDCCFC197}"/>
              </a:ext>
            </a:extLst>
          </p:cNvPr>
          <p:cNvSpPr txBox="1"/>
          <p:nvPr/>
        </p:nvSpPr>
        <p:spPr>
          <a:xfrm>
            <a:off x="3447358" y="1482026"/>
            <a:ext cx="475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Diversité des valeurs: </a:t>
            </a:r>
            <a:r>
              <a:rPr lang="fr-FR" b="1" dirty="0">
                <a:solidFill>
                  <a:srgbClr val="FF33CC"/>
                </a:solidFill>
              </a:rPr>
              <a:t>FOLAT</a:t>
            </a:r>
            <a:endParaRPr lang="en-US" b="1" dirty="0">
              <a:solidFill>
                <a:srgbClr val="FF33CC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71DFDDA-DD21-4031-BC44-196A6A2CE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176" y="2039299"/>
            <a:ext cx="8338786" cy="194524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8C5D9A2-337A-4D8E-8C07-04C5B9E53D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9932" y="4568706"/>
            <a:ext cx="2749322" cy="130299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15D7D94-67F8-4777-8356-8FDED7C71E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9091" y="3678148"/>
            <a:ext cx="4478200" cy="244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6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CB61F73-0449-4A00-BF33-F143B214E0FD}"/>
              </a:ext>
            </a:extLst>
          </p:cNvPr>
          <p:cNvSpPr txBox="1"/>
          <p:nvPr/>
        </p:nvSpPr>
        <p:spPr>
          <a:xfrm>
            <a:off x="2899782" y="589935"/>
            <a:ext cx="599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Les bases du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r>
              <a:rPr lang="fr-FR" sz="2800" b="1" dirty="0"/>
              <a:t> </a:t>
            </a:r>
            <a:endParaRPr lang="en-US" sz="2800" b="1" dirty="0"/>
          </a:p>
          <a:p>
            <a:pPr algn="ctr"/>
            <a:r>
              <a:rPr lang="fr-FR" sz="2800" b="1" dirty="0"/>
              <a:t> </a:t>
            </a:r>
            <a:endParaRPr lang="en-US" sz="2800" b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C69AF68-AD8F-49D6-8613-2C0862633475}"/>
              </a:ext>
            </a:extLst>
          </p:cNvPr>
          <p:cNvSpPr txBox="1"/>
          <p:nvPr/>
        </p:nvSpPr>
        <p:spPr>
          <a:xfrm>
            <a:off x="3519374" y="1679477"/>
            <a:ext cx="475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Étude de cas :  positionnement : </a:t>
            </a:r>
            <a:r>
              <a:rPr lang="fr-FR" b="1" dirty="0" err="1">
                <a:solidFill>
                  <a:srgbClr val="FFC000"/>
                </a:solidFill>
              </a:rPr>
              <a:t>flex</a:t>
            </a:r>
            <a:r>
              <a:rPr lang="fr-FR" dirty="0"/>
              <a:t> </a:t>
            </a:r>
            <a:endParaRPr lang="en-US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70FCFD1-D1FB-4769-B253-0A78C5251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07" y="3429000"/>
            <a:ext cx="2899217" cy="185261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2E4D0BF-C6C7-45F2-B405-696B80129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9948" y="3429000"/>
            <a:ext cx="2899217" cy="185261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FB5511C-A1F2-4293-B04F-3DA2E36F3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7689" y="3429000"/>
            <a:ext cx="2899216" cy="185261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A1528A23-C22E-4FB7-BC10-5EF583416F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4168" y="5473462"/>
            <a:ext cx="2390775" cy="93345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1DBCC65E-83DE-401C-A5F1-0A3CEC5B3209}"/>
              </a:ext>
            </a:extLst>
          </p:cNvPr>
          <p:cNvSpPr txBox="1"/>
          <p:nvPr/>
        </p:nvSpPr>
        <p:spPr>
          <a:xfrm>
            <a:off x="9432912" y="5680254"/>
            <a:ext cx="10087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endParaRPr lang="en-US" sz="2800" dirty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6D565457-4A7B-4188-A99A-035A49179B53}"/>
              </a:ext>
            </a:extLst>
          </p:cNvPr>
          <p:cNvSpPr txBox="1">
            <a:spLocks/>
          </p:cNvSpPr>
          <p:nvPr/>
        </p:nvSpPr>
        <p:spPr>
          <a:xfrm>
            <a:off x="1055716" y="5678577"/>
            <a:ext cx="1399528" cy="4107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2800" dirty="0">
                <a:latin typeface="-apple-system"/>
              </a:rPr>
            </a:br>
            <a:br>
              <a:rPr lang="fr-FR" sz="2800" dirty="0">
                <a:latin typeface="-apple-system"/>
              </a:rPr>
            </a:br>
            <a:r>
              <a:rPr lang="fr-FR" sz="2800" b="1" dirty="0">
                <a:solidFill>
                  <a:srgbClr val="E44D26"/>
                </a:solidFill>
                <a:latin typeface="-apple-system"/>
              </a:rPr>
              <a:t>HTML5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58620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7" grpId="0"/>
      <p:bldP spid="1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re 1">
            <a:extLst>
              <a:ext uri="{FF2B5EF4-FFF2-40B4-BE49-F238E27FC236}">
                <a16:creationId xmlns:a16="http://schemas.microsoft.com/office/drawing/2014/main" id="{3FE6EC6B-09BC-4D71-99CF-95A48DC9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0391" y="6336686"/>
            <a:ext cx="1008769" cy="435432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379AD6"/>
                </a:solidFill>
                <a:effectLst/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9304E4-5CE9-4E6D-82E0-6C0F55782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CB61F73-0449-4A00-BF33-F143B214E0FD}"/>
              </a:ext>
            </a:extLst>
          </p:cNvPr>
          <p:cNvSpPr txBox="1"/>
          <p:nvPr/>
        </p:nvSpPr>
        <p:spPr>
          <a:xfrm>
            <a:off x="2899782" y="589935"/>
            <a:ext cx="599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Les bases du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r>
              <a:rPr lang="fr-FR" sz="2800" b="1" dirty="0"/>
              <a:t> </a:t>
            </a:r>
            <a:endParaRPr lang="en-US" sz="2800" b="1" dirty="0"/>
          </a:p>
          <a:p>
            <a:pPr algn="ctr"/>
            <a:r>
              <a:rPr lang="fr-FR" sz="2800" b="1" dirty="0"/>
              <a:t> </a:t>
            </a:r>
            <a:endParaRPr lang="en-US" sz="2800" b="1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3FB5511C-A1F2-4293-B04F-3DA2E36F3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82" y="3152776"/>
            <a:ext cx="4591050" cy="29337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33C16BC-7510-413D-8C91-2B7B6F8D9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8484" y="2954953"/>
            <a:ext cx="2509087" cy="68103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E5B5769-770A-46F4-89CE-A147F36573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2364" y="4057915"/>
            <a:ext cx="2878027" cy="752476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13F96E6-19BF-4634-A9A4-3D3BFB6D0A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8484" y="1663044"/>
            <a:ext cx="1927816" cy="868576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FCADE82D-9D0D-4490-8249-9B3F64AFD3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8484" y="5046902"/>
            <a:ext cx="2261376" cy="663337"/>
          </a:xfrm>
          <a:prstGeom prst="rect">
            <a:avLst/>
          </a:prstGeom>
        </p:spPr>
      </p:pic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35B323DC-1268-4552-AF9D-0CEE129F8F48}"/>
              </a:ext>
            </a:extLst>
          </p:cNvPr>
          <p:cNvCxnSpPr/>
          <p:nvPr/>
        </p:nvCxnSpPr>
        <p:spPr>
          <a:xfrm flipV="1">
            <a:off x="2981325" y="1828800"/>
            <a:ext cx="5241039" cy="1466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020053B4-81BF-4C95-8105-72FFB7E21D7D}"/>
              </a:ext>
            </a:extLst>
          </p:cNvPr>
          <p:cNvCxnSpPr/>
          <p:nvPr/>
        </p:nvCxnSpPr>
        <p:spPr>
          <a:xfrm flipV="1">
            <a:off x="4276725" y="3113617"/>
            <a:ext cx="3945639" cy="7077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6654ED4A-5EEA-4FC0-869B-07E248624768}"/>
              </a:ext>
            </a:extLst>
          </p:cNvPr>
          <p:cNvCxnSpPr/>
          <p:nvPr/>
        </p:nvCxnSpPr>
        <p:spPr>
          <a:xfrm flipV="1">
            <a:off x="4667250" y="4210050"/>
            <a:ext cx="3448050" cy="127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9703FF3-C9E3-4280-AE13-466FB2D1E7E7}"/>
              </a:ext>
            </a:extLst>
          </p:cNvPr>
          <p:cNvCxnSpPr/>
          <p:nvPr/>
        </p:nvCxnSpPr>
        <p:spPr>
          <a:xfrm>
            <a:off x="4524375" y="5145380"/>
            <a:ext cx="36195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3217CE6A-25E1-4161-A5E0-85812BE1E5D1}"/>
              </a:ext>
            </a:extLst>
          </p:cNvPr>
          <p:cNvSpPr txBox="1"/>
          <p:nvPr/>
        </p:nvSpPr>
        <p:spPr>
          <a:xfrm rot="20727473">
            <a:off x="5035545" y="1914515"/>
            <a:ext cx="2100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Changement de couleur</a:t>
            </a:r>
          </a:p>
          <a:p>
            <a:r>
              <a:rPr lang="fr-FR" sz="1200" dirty="0"/>
              <a:t>Changement de taille</a:t>
            </a:r>
            <a:endParaRPr lang="en-US" sz="1200" dirty="0"/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D9DF476C-6A67-418C-9009-A4181C13E5AD}"/>
              </a:ext>
            </a:extLst>
          </p:cNvPr>
          <p:cNvSpPr txBox="1"/>
          <p:nvPr/>
        </p:nvSpPr>
        <p:spPr>
          <a:xfrm rot="20988052">
            <a:off x="5027003" y="3088471"/>
            <a:ext cx="2728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Changement de couleur de fond</a:t>
            </a:r>
            <a:endParaRPr lang="en-US" sz="1200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54864354-8844-4C34-9914-95671FEBA3FD}"/>
              </a:ext>
            </a:extLst>
          </p:cNvPr>
          <p:cNvSpPr txBox="1"/>
          <p:nvPr/>
        </p:nvSpPr>
        <p:spPr>
          <a:xfrm rot="21425674">
            <a:off x="5208826" y="3934129"/>
            <a:ext cx="2470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Mise ne place d’une ombre</a:t>
            </a:r>
            <a:endParaRPr lang="en-US" sz="1200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725398C4-E118-4574-9921-FCAA06B5D5AC}"/>
              </a:ext>
            </a:extLst>
          </p:cNvPr>
          <p:cNvSpPr txBox="1"/>
          <p:nvPr/>
        </p:nvSpPr>
        <p:spPr>
          <a:xfrm>
            <a:off x="5470715" y="4829222"/>
            <a:ext cx="2100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Arrondissement des coté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7001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D568D2E5-1B75-461F-AC66-8595A9299732}"/>
              </a:ext>
            </a:extLst>
          </p:cNvPr>
          <p:cNvSpPr txBox="1"/>
          <p:nvPr/>
        </p:nvSpPr>
        <p:spPr>
          <a:xfrm>
            <a:off x="4686300" y="5141982"/>
            <a:ext cx="33718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/>
              <a:t>Résultat</a:t>
            </a:r>
            <a:endParaRPr lang="en-US" sz="4000" b="1" dirty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CC16464B-F030-42D1-916A-012713BD3E56}"/>
              </a:ext>
            </a:extLst>
          </p:cNvPr>
          <p:cNvSpPr txBox="1">
            <a:spLocks/>
          </p:cNvSpPr>
          <p:nvPr/>
        </p:nvSpPr>
        <p:spPr>
          <a:xfrm>
            <a:off x="10963922" y="6329779"/>
            <a:ext cx="1145238" cy="4107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1800">
                <a:latin typeface="-apple-system"/>
              </a:rPr>
            </a:br>
            <a:br>
              <a:rPr lang="fr-FR" sz="1800">
                <a:latin typeface="-apple-system"/>
              </a:rPr>
            </a:br>
            <a:r>
              <a:rPr lang="fr-FR" sz="1800" b="1">
                <a:solidFill>
                  <a:srgbClr val="E44D26"/>
                </a:solidFill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751840E-6EAB-488B-8DD5-BA04B4446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12AD7CA1-CF22-4061-845C-8230F9715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214" y="1285874"/>
            <a:ext cx="5198123" cy="301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80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38728B3D-BC34-4D08-8C7D-087280A0E5D2}"/>
              </a:ext>
            </a:extLst>
          </p:cNvPr>
          <p:cNvSpPr txBox="1"/>
          <p:nvPr/>
        </p:nvSpPr>
        <p:spPr>
          <a:xfrm>
            <a:off x="3267075" y="3924300"/>
            <a:ext cx="5372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rgbClr val="E96E4E"/>
                </a:solidFill>
              </a:rPr>
              <a:t>MERCI</a:t>
            </a:r>
            <a:r>
              <a:rPr lang="fr-FR" sz="6000" b="1" dirty="0"/>
              <a:t> A </a:t>
            </a:r>
            <a:r>
              <a:rPr lang="fr-FR" sz="6000" b="1" dirty="0">
                <a:solidFill>
                  <a:srgbClr val="379AD6"/>
                </a:solidFill>
              </a:rPr>
              <a:t>TOUS</a:t>
            </a:r>
            <a:endParaRPr lang="en-US" sz="6000" b="1" dirty="0">
              <a:solidFill>
                <a:srgbClr val="379AD6"/>
              </a:solidFill>
            </a:endParaRPr>
          </a:p>
        </p:txBody>
      </p:sp>
      <p:pic>
        <p:nvPicPr>
          <p:cNvPr id="7" name="Graphique 6" descr="Contour de visage d’ange contour">
            <a:extLst>
              <a:ext uri="{FF2B5EF4-FFF2-40B4-BE49-F238E27FC236}">
                <a16:creationId xmlns:a16="http://schemas.microsoft.com/office/drawing/2014/main" id="{19A71E71-12F7-4F9E-8CFD-6A2999D04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419880">
            <a:off x="1308200" y="912540"/>
            <a:ext cx="3676650" cy="3676650"/>
          </a:xfrm>
          <a:prstGeom prst="rect">
            <a:avLst/>
          </a:prstGeom>
        </p:spPr>
      </p:pic>
      <p:pic>
        <p:nvPicPr>
          <p:cNvPr id="8" name="Graphique 7" descr="Contour de visage d’ange contour">
            <a:extLst>
              <a:ext uri="{FF2B5EF4-FFF2-40B4-BE49-F238E27FC236}">
                <a16:creationId xmlns:a16="http://schemas.microsoft.com/office/drawing/2014/main" id="{F818FD0A-3EC4-46F7-A210-7BB10E4A83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434474">
            <a:off x="7185230" y="980225"/>
            <a:ext cx="3676650" cy="3676650"/>
          </a:xfrm>
          <a:prstGeom prst="rect">
            <a:avLst/>
          </a:prstGeom>
        </p:spPr>
      </p:pic>
      <p:pic>
        <p:nvPicPr>
          <p:cNvPr id="5" name="Graphique 4" descr="Contour de visage d’ange contour">
            <a:extLst>
              <a:ext uri="{FF2B5EF4-FFF2-40B4-BE49-F238E27FC236}">
                <a16:creationId xmlns:a16="http://schemas.microsoft.com/office/drawing/2014/main" id="{21A14ADC-E27F-4EA4-9174-3ED1391278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57675" y="631656"/>
            <a:ext cx="367665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75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87245" y="518855"/>
            <a:ext cx="599840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Travaux pratique :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endParaRPr lang="en-US" sz="2800" b="1" dirty="0"/>
          </a:p>
          <a:p>
            <a:pPr algn="ctr"/>
            <a:r>
              <a:rPr lang="fr-FR" b="1" dirty="0"/>
              <a:t> </a:t>
            </a:r>
            <a:endParaRPr lang="en-US" b="1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35E10D8A-257A-4920-B855-AE7A7E60DE22}"/>
              </a:ext>
            </a:extLst>
          </p:cNvPr>
          <p:cNvSpPr txBox="1"/>
          <p:nvPr/>
        </p:nvSpPr>
        <p:spPr>
          <a:xfrm>
            <a:off x="1172163" y="1319074"/>
            <a:ext cx="10642016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Premier pas : site </a:t>
            </a:r>
            <a:r>
              <a:rPr lang="fr-FR" b="1" dirty="0">
                <a:solidFill>
                  <a:srgbClr val="FF33CC"/>
                </a:solidFill>
              </a:rPr>
              <a:t>web</a:t>
            </a:r>
            <a:r>
              <a:rPr lang="fr-FR" dirty="0"/>
              <a:t> ( Mon Cv )</a:t>
            </a:r>
          </a:p>
          <a:p>
            <a:pPr lvl="2"/>
            <a:endParaRPr lang="en-US" dirty="0"/>
          </a:p>
          <a:p>
            <a:pPr lvl="2"/>
            <a:r>
              <a:rPr lang="en-US" dirty="0" err="1">
                <a:solidFill>
                  <a:srgbClr val="FFC000"/>
                </a:solidFill>
              </a:rPr>
              <a:t>Consignes</a:t>
            </a:r>
            <a:r>
              <a:rPr lang="en-US" dirty="0"/>
              <a:t> 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200" dirty="0"/>
              <a:t>On vous aidant du cours </a:t>
            </a:r>
            <a:r>
              <a:rPr lang="fr-FR" sz="1200" b="1" dirty="0">
                <a:solidFill>
                  <a:srgbClr val="379AD6"/>
                </a:solidFill>
              </a:rPr>
              <a:t>CSS</a:t>
            </a:r>
            <a:r>
              <a:rPr lang="fr-FR" sz="1200" dirty="0"/>
              <a:t>, intégrer le design de votre Cv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ontserrat" panose="00000500000000000000" pitchFamily="50" charset="0"/>
              </a:rPr>
              <a:t>Cependant, pour que votre CV attire l’œil des recruteurs, une mise en forme impeccable est nécessaire.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ontserrat" panose="00000500000000000000" pitchFamily="50" charset="0"/>
              </a:rPr>
              <a:t>Pour cela, vous allez devoir enrichir votre page HTML avec du .CSS</a:t>
            </a:r>
            <a:r>
              <a:rPr lang="fr-FR" sz="1200" dirty="0"/>
              <a:t>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sz="1200" dirty="0"/>
              <a:t>Vérifier votre code soit valide W3C</a:t>
            </a:r>
            <a:endParaRPr lang="en-US" dirty="0"/>
          </a:p>
          <a:p>
            <a:pPr lvl="2"/>
            <a:r>
              <a:rPr lang="en-US" dirty="0">
                <a:solidFill>
                  <a:srgbClr val="FFC000"/>
                </a:solidFill>
              </a:rPr>
              <a:t>Bonus</a:t>
            </a:r>
            <a:r>
              <a:rPr lang="en-US" dirty="0"/>
              <a:t> :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Ajouter</a:t>
            </a:r>
            <a:r>
              <a:rPr lang="en-US" sz="1200" dirty="0"/>
              <a:t> </a:t>
            </a:r>
            <a:r>
              <a:rPr lang="en-US" sz="1200" dirty="0" err="1"/>
              <a:t>une</a:t>
            </a:r>
            <a:r>
              <a:rPr lang="en-US" sz="1200" dirty="0"/>
              <a:t> animation du </a:t>
            </a:r>
            <a:r>
              <a:rPr lang="en-US" sz="1200" dirty="0" err="1"/>
              <a:t>boutton</a:t>
            </a:r>
            <a:r>
              <a:rPr lang="en-US" sz="1200" dirty="0"/>
              <a:t> </a:t>
            </a:r>
            <a:r>
              <a:rPr lang="en-US" sz="1200" dirty="0" err="1"/>
              <a:t>changeant</a:t>
            </a:r>
            <a:r>
              <a:rPr lang="en-US" sz="1200" dirty="0"/>
              <a:t> de couleur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2"/>
              </a:rPr>
              <a:t>CSS Animations (w3schools.com)</a:t>
            </a:r>
            <a:endParaRPr lang="en-US" sz="1200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2"/>
            <a:r>
              <a:rPr lang="en-US" dirty="0" err="1">
                <a:solidFill>
                  <a:srgbClr val="FFC000"/>
                </a:solidFill>
              </a:rPr>
              <a:t>Votre</a:t>
            </a:r>
            <a:r>
              <a:rPr lang="en-US" dirty="0">
                <a:solidFill>
                  <a:srgbClr val="FFC000"/>
                </a:solidFill>
              </a:rPr>
              <a:t> mission</a:t>
            </a:r>
            <a:r>
              <a:rPr lang="en-US" dirty="0"/>
              <a:t>: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Montserrat" panose="00000500000000000000" pitchFamily="50" charset="0"/>
              </a:rPr>
              <a:t>Étape </a:t>
            </a:r>
            <a:r>
              <a:rPr lang="en-US" sz="1200" dirty="0"/>
              <a:t>1: </a:t>
            </a:r>
            <a:r>
              <a:rPr lang="fr-FR" sz="1200" b="0" i="0" dirty="0">
                <a:effectLst/>
                <a:latin typeface="Montserrat" panose="00000500000000000000" pitchFamily="50" charset="0"/>
              </a:rPr>
              <a:t>Récupérez le fichier HTML que vous aviez créé dans la première activité</a:t>
            </a:r>
            <a:endParaRPr lang="en-US" sz="1200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Montserrat" panose="00000500000000000000" pitchFamily="50" charset="0"/>
              </a:rPr>
              <a:t>Étape </a:t>
            </a:r>
            <a:r>
              <a:rPr lang="en-US" sz="1200" dirty="0"/>
              <a:t>2 :  </a:t>
            </a:r>
            <a:r>
              <a:rPr lang="fr-FR" sz="1200" dirty="0">
                <a:latin typeface="Montserrat" panose="00000500000000000000" pitchFamily="50" charset="0"/>
              </a:rPr>
              <a:t>Lié votre css a votre HTML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Montserrat" panose="00000500000000000000" pitchFamily="50" charset="0"/>
              </a:rPr>
              <a:t>Étape 3 : </a:t>
            </a:r>
            <a:r>
              <a:rPr lang="en-US" sz="1200" b="0" i="0" dirty="0" err="1">
                <a:effectLst/>
                <a:latin typeface="Montserrat" panose="00000500000000000000" pitchFamily="50" charset="0"/>
              </a:rPr>
              <a:t>méttez</a:t>
            </a:r>
            <a:r>
              <a:rPr lang="en-US" sz="1200" b="0" i="0" dirty="0">
                <a:effectLst/>
                <a:latin typeface="Montserrat" panose="00000500000000000000" pitchFamily="50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50" charset="0"/>
              </a:rPr>
              <a:t>en</a:t>
            </a:r>
            <a:r>
              <a:rPr lang="en-US" sz="1200" b="0" i="0" dirty="0">
                <a:effectLst/>
                <a:latin typeface="Montserrat" panose="00000500000000000000" pitchFamily="50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50" charset="0"/>
              </a:rPr>
              <a:t>valeur</a:t>
            </a:r>
            <a:r>
              <a:rPr lang="en-US" sz="1200" b="0" i="0" dirty="0">
                <a:effectLst/>
                <a:latin typeface="Montserrat" panose="00000500000000000000" pitchFamily="50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50" charset="0"/>
              </a:rPr>
              <a:t>vos</a:t>
            </a:r>
            <a:r>
              <a:rPr lang="en-US" sz="1200" b="0" i="0" dirty="0">
                <a:effectLst/>
                <a:latin typeface="Montserrat" panose="00000500000000000000" pitchFamily="50" charset="0"/>
              </a:rPr>
              <a:t> cv </a:t>
            </a:r>
            <a:r>
              <a:rPr lang="en-US" sz="1200" b="0" i="0" dirty="0" err="1">
                <a:effectLst/>
                <a:latin typeface="Montserrat" panose="00000500000000000000" pitchFamily="50" charset="0"/>
              </a:rPr>
              <a:t>en</a:t>
            </a:r>
            <a:r>
              <a:rPr lang="en-US" sz="1200" b="0" i="0" dirty="0">
                <a:effectLst/>
                <a:latin typeface="Montserrat" panose="00000500000000000000" pitchFamily="50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50" charset="0"/>
              </a:rPr>
              <a:t>ajoutant</a:t>
            </a:r>
            <a:r>
              <a:rPr lang="en-US" sz="1200" b="0" i="0" dirty="0">
                <a:effectLst/>
                <a:latin typeface="Montserrat" panose="00000500000000000000" pitchFamily="50" charset="0"/>
              </a:rPr>
              <a:t> les </a:t>
            </a:r>
            <a:r>
              <a:rPr lang="en-US" sz="1200" b="0" i="0" dirty="0" err="1">
                <a:effectLst/>
                <a:latin typeface="Montserrat" panose="00000500000000000000" pitchFamily="50" charset="0"/>
              </a:rPr>
              <a:t>éléments</a:t>
            </a:r>
            <a:r>
              <a:rPr lang="en-US" sz="1200" b="0" i="0" dirty="0">
                <a:effectLst/>
                <a:latin typeface="Montserrat" panose="00000500000000000000" pitchFamily="50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50" charset="0"/>
              </a:rPr>
              <a:t>suivant</a:t>
            </a:r>
            <a:endParaRPr lang="fr-FR" sz="1200" b="0" i="0" dirty="0">
              <a:effectLst/>
              <a:latin typeface="Montserrat" panose="00000500000000000000" pitchFamily="50" charset="0"/>
            </a:endParaRPr>
          </a:p>
          <a:p>
            <a:pPr lvl="4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ontserrat" panose="00000500000000000000" pitchFamily="50" charset="0"/>
              </a:rPr>
              <a:t>changer la couleur d'un des titre ;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ontserrat" panose="00000500000000000000" pitchFamily="50" charset="0"/>
              </a:rPr>
              <a:t>changer l'alignement des textes ;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ontserrat" panose="00000500000000000000" pitchFamily="50" charset="0"/>
              </a:rPr>
              <a:t>appliquer une image de fond à la page ou pas ;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ontserrat" panose="00000500000000000000" pitchFamily="50" charset="0"/>
              </a:rPr>
              <a:t>Mettre en valeur son tableau;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fr-FR" sz="1200" b="0" i="0" dirty="0">
                <a:effectLst/>
                <a:latin typeface="Montserrat" panose="00000500000000000000" pitchFamily="50" charset="0"/>
              </a:rPr>
              <a:t>Centrer les élément</a:t>
            </a:r>
            <a:r>
              <a:rPr lang="fr-FR" sz="1200" dirty="0">
                <a:latin typeface="Montserrat" panose="00000500000000000000" pitchFamily="50" charset="0"/>
              </a:rPr>
              <a:t>s du tableau</a:t>
            </a:r>
            <a:r>
              <a:rPr lang="fr-FR" sz="1200" b="0" i="0" dirty="0">
                <a:effectLst/>
                <a:latin typeface="Montserrat" panose="00000500000000000000" pitchFamily="50" charset="0"/>
              </a:rPr>
              <a:t>.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fr-FR" sz="1200" dirty="0">
                <a:latin typeface="Montserrat" panose="00000500000000000000" pitchFamily="50" charset="0"/>
              </a:rPr>
              <a:t>Mettre en valeur son image </a:t>
            </a:r>
          </a:p>
          <a:p>
            <a:pPr lvl="4"/>
            <a:endParaRPr lang="fr-FR" sz="1200" b="0" i="0" dirty="0">
              <a:effectLst/>
              <a:latin typeface="Montserrat" panose="00000500000000000000" pitchFamily="50" charset="0"/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fr-FR" sz="1800" b="0" i="0" dirty="0">
              <a:effectLst/>
              <a:latin typeface="Montserrat" panose="00000500000000000000" pitchFamily="50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B655606-08F2-430A-B072-6C8BFF6D15DA}"/>
              </a:ext>
            </a:extLst>
          </p:cNvPr>
          <p:cNvSpPr txBox="1">
            <a:spLocks/>
          </p:cNvSpPr>
          <p:nvPr/>
        </p:nvSpPr>
        <p:spPr>
          <a:xfrm>
            <a:off x="11100391" y="6336686"/>
            <a:ext cx="1008769" cy="4354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1800">
                <a:latin typeface="-apple-system"/>
              </a:rPr>
            </a:br>
            <a:br>
              <a:rPr lang="fr-FR" sz="1800">
                <a:latin typeface="-apple-system"/>
              </a:rPr>
            </a:br>
            <a:r>
              <a:rPr lang="fr-FR" sz="1800" b="1">
                <a:solidFill>
                  <a:srgbClr val="379AD6"/>
                </a:solidFill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1E2ADB4-ACEE-46BF-AD87-237101F853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4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99782" y="589935"/>
            <a:ext cx="599840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Travaux pratique :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endParaRPr lang="en-US" sz="2800" b="1" dirty="0"/>
          </a:p>
          <a:p>
            <a:pPr algn="ctr"/>
            <a:r>
              <a:rPr lang="fr-FR" b="1" dirty="0"/>
              <a:t> </a:t>
            </a:r>
            <a:endParaRPr lang="en-US" b="1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B655606-08F2-430A-B072-6C8BFF6D15DA}"/>
              </a:ext>
            </a:extLst>
          </p:cNvPr>
          <p:cNvSpPr txBox="1">
            <a:spLocks/>
          </p:cNvSpPr>
          <p:nvPr/>
        </p:nvSpPr>
        <p:spPr>
          <a:xfrm>
            <a:off x="11100391" y="6336686"/>
            <a:ext cx="1008769" cy="4354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1800">
                <a:latin typeface="-apple-system"/>
              </a:rPr>
            </a:br>
            <a:br>
              <a:rPr lang="fr-FR" sz="1800">
                <a:latin typeface="-apple-system"/>
              </a:rPr>
            </a:br>
            <a:r>
              <a:rPr lang="fr-FR" sz="1800" b="1">
                <a:solidFill>
                  <a:srgbClr val="379AD6"/>
                </a:solidFill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1E2ADB4-ACEE-46BF-AD87-237101F85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704FA81-6F63-499C-B2C0-F038C7A43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582" y="1344027"/>
            <a:ext cx="9797915" cy="521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2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99782" y="589935"/>
            <a:ext cx="599840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</a:rPr>
              <a:t>Travaux pratique : </a:t>
            </a:r>
            <a:r>
              <a:rPr lang="fr-FR" sz="2800" b="1" i="0" dirty="0">
                <a:solidFill>
                  <a:srgbClr val="379AD6"/>
                </a:solidFill>
                <a:effectLst/>
              </a:rPr>
              <a:t>CSS</a:t>
            </a:r>
            <a:endParaRPr lang="en-US" sz="2800" b="1" dirty="0"/>
          </a:p>
          <a:p>
            <a:pPr algn="ctr"/>
            <a:r>
              <a:rPr lang="fr-FR" b="1" dirty="0"/>
              <a:t> </a:t>
            </a:r>
            <a:endParaRPr lang="en-US" b="1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6B655606-08F2-430A-B072-6C8BFF6D15DA}"/>
              </a:ext>
            </a:extLst>
          </p:cNvPr>
          <p:cNvSpPr txBox="1">
            <a:spLocks/>
          </p:cNvSpPr>
          <p:nvPr/>
        </p:nvSpPr>
        <p:spPr>
          <a:xfrm>
            <a:off x="11100391" y="6336686"/>
            <a:ext cx="1008769" cy="4354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1800">
                <a:latin typeface="-apple-system"/>
              </a:rPr>
            </a:br>
            <a:br>
              <a:rPr lang="fr-FR" sz="1800">
                <a:latin typeface="-apple-system"/>
              </a:rPr>
            </a:br>
            <a:r>
              <a:rPr lang="fr-FR" sz="1800" b="1">
                <a:solidFill>
                  <a:srgbClr val="379AD6"/>
                </a:solidFill>
                <a:latin typeface="-apple-system"/>
              </a:rPr>
              <a:t>CSS</a:t>
            </a:r>
            <a:endParaRPr lang="en-US" sz="1800" b="1" dirty="0">
              <a:solidFill>
                <a:srgbClr val="379AD6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1E2ADB4-ACEE-46BF-AD87-237101F85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179" y="6406912"/>
            <a:ext cx="294981" cy="294981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A31953F5-4652-4619-9627-17DAB3B36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471" y="1104565"/>
            <a:ext cx="11594708" cy="530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7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24000">
              <a:schemeClr val="bg1">
                <a:alpha val="99000"/>
                <a:lumMod val="85000"/>
                <a:lumOff val="15000"/>
              </a:schemeClr>
            </a:gs>
            <a:gs pos="4000">
              <a:schemeClr val="bg1">
                <a:lumMod val="85000"/>
                <a:lumOff val="15000"/>
              </a:schemeClr>
            </a:gs>
            <a:gs pos="53000">
              <a:schemeClr val="bg1">
                <a:lumMod val="85000"/>
                <a:lumOff val="15000"/>
              </a:schemeClr>
            </a:gs>
            <a:gs pos="78000">
              <a:schemeClr val="bg1">
                <a:lumMod val="85000"/>
                <a:lumOff val="15000"/>
              </a:schemeClr>
            </a:gs>
            <a:gs pos="99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13D6B8-123A-48B0-BA1E-A7068B381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5239" y="669873"/>
            <a:ext cx="6361521" cy="914401"/>
          </a:xfrm>
        </p:spPr>
        <p:txBody>
          <a:bodyPr>
            <a:normAutofit/>
          </a:bodyPr>
          <a:lstStyle/>
          <a:p>
            <a:pPr algn="ctr"/>
            <a:r>
              <a:rPr lang="fr-FR" b="1" i="0" dirty="0">
                <a:effectLst/>
                <a:latin typeface="-apple-system"/>
              </a:rPr>
              <a:t>Présentation</a:t>
            </a:r>
            <a:endParaRPr lang="en-US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3FD4D88-F665-4426-B739-A3194E8A3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81" y="3005498"/>
            <a:ext cx="460124" cy="423502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260DCAD-1FE7-471B-A723-9DF9A0151853}"/>
              </a:ext>
            </a:extLst>
          </p:cNvPr>
          <p:cNvSpPr txBox="1"/>
          <p:nvPr/>
        </p:nvSpPr>
        <p:spPr>
          <a:xfrm>
            <a:off x="1669568" y="3060197"/>
            <a:ext cx="3525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: je m’appel Jonathan Dostrel</a:t>
            </a:r>
            <a:endParaRPr lang="en-US" dirty="0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2D8C52E5-928B-417D-AE32-8D054C66AA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81" y="3799699"/>
            <a:ext cx="460123" cy="549396"/>
          </a:xfrm>
          <a:prstGeom prst="rect">
            <a:avLst/>
          </a:prstGeom>
        </p:spPr>
      </p:pic>
      <p:sp>
        <p:nvSpPr>
          <p:cNvPr id="19" name="ZoneTexte 18">
            <a:extLst>
              <a:ext uri="{FF2B5EF4-FFF2-40B4-BE49-F238E27FC236}">
                <a16:creationId xmlns:a16="http://schemas.microsoft.com/office/drawing/2014/main" id="{D8C0D70D-8212-4A4B-AC90-E6F26E67F4E3}"/>
              </a:ext>
            </a:extLst>
          </p:cNvPr>
          <p:cNvSpPr txBox="1"/>
          <p:nvPr/>
        </p:nvSpPr>
        <p:spPr>
          <a:xfrm>
            <a:off x="1669568" y="3974596"/>
            <a:ext cx="2371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: j’ai 30 ans</a:t>
            </a:r>
            <a:endParaRPr lang="en-US" dirty="0"/>
          </a:p>
        </p:txBody>
      </p:sp>
      <p:pic>
        <p:nvPicPr>
          <p:cNvPr id="21" name="Image 20" descr="Une image contenant jouet, poupée, graphiques vectoriels&#10;&#10;Description générée automatiquement">
            <a:extLst>
              <a:ext uri="{FF2B5EF4-FFF2-40B4-BE49-F238E27FC236}">
                <a16:creationId xmlns:a16="http://schemas.microsoft.com/office/drawing/2014/main" id="{A5BDE9E3-2FD2-4836-A1A3-347FB9704D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68" y="4761932"/>
            <a:ext cx="460123" cy="613497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8DA867BD-7ACB-40DB-8007-2DE23F3DD9D4}"/>
              </a:ext>
            </a:extLst>
          </p:cNvPr>
          <p:cNvSpPr txBox="1"/>
          <p:nvPr/>
        </p:nvSpPr>
        <p:spPr>
          <a:xfrm>
            <a:off x="1669567" y="4993889"/>
            <a:ext cx="4542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: Je suis développeur web  depuis 2016</a:t>
            </a:r>
            <a:endParaRPr lang="en-US" dirty="0"/>
          </a:p>
        </p:txBody>
      </p:sp>
      <p:pic>
        <p:nvPicPr>
          <p:cNvPr id="24" name="Image 23" descr="Une image contenant texte, personne&#10;&#10;Description générée automatiquement">
            <a:extLst>
              <a:ext uri="{FF2B5EF4-FFF2-40B4-BE49-F238E27FC236}">
                <a16:creationId xmlns:a16="http://schemas.microsoft.com/office/drawing/2014/main" id="{A9295E8A-BF65-47CB-B06A-1C8D15A22C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41" y="5677875"/>
            <a:ext cx="475964" cy="719064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0F48C8CB-302B-4780-AF0A-C333382B4F5A}"/>
              </a:ext>
            </a:extLst>
          </p:cNvPr>
          <p:cNvSpPr txBox="1"/>
          <p:nvPr/>
        </p:nvSpPr>
        <p:spPr>
          <a:xfrm>
            <a:off x="1669568" y="6027607"/>
            <a:ext cx="332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: Anciens militaires ⚔ </a:t>
            </a:r>
            <a:endParaRPr lang="en-US" dirty="0"/>
          </a:p>
        </p:txBody>
      </p: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6CAB2AA9-D03B-4E39-BD37-31EE9ECA64CE}"/>
              </a:ext>
            </a:extLst>
          </p:cNvPr>
          <p:cNvCxnSpPr>
            <a:cxnSpLocks/>
          </p:cNvCxnSpPr>
          <p:nvPr/>
        </p:nvCxnSpPr>
        <p:spPr>
          <a:xfrm>
            <a:off x="6400800" y="2781813"/>
            <a:ext cx="0" cy="380541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Image 35">
            <a:extLst>
              <a:ext uri="{FF2B5EF4-FFF2-40B4-BE49-F238E27FC236}">
                <a16:creationId xmlns:a16="http://schemas.microsoft.com/office/drawing/2014/main" id="{44F8D3D8-A357-4362-8A90-B2F6534FF5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0318" y="2907868"/>
            <a:ext cx="615284" cy="521132"/>
          </a:xfrm>
          <a:prstGeom prst="rect">
            <a:avLst/>
          </a:prstGeom>
        </p:spPr>
      </p:pic>
      <p:sp>
        <p:nvSpPr>
          <p:cNvPr id="37" name="ZoneTexte 36">
            <a:extLst>
              <a:ext uri="{FF2B5EF4-FFF2-40B4-BE49-F238E27FC236}">
                <a16:creationId xmlns:a16="http://schemas.microsoft.com/office/drawing/2014/main" id="{64AA1BC6-FE0A-4A1B-99B5-2786A2FD2B51}"/>
              </a:ext>
            </a:extLst>
          </p:cNvPr>
          <p:cNvSpPr txBox="1"/>
          <p:nvPr/>
        </p:nvSpPr>
        <p:spPr>
          <a:xfrm flipH="1">
            <a:off x="7810773" y="3104415"/>
            <a:ext cx="267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J’aime les jeux vidéo :</a:t>
            </a:r>
            <a:endParaRPr lang="en-US" dirty="0"/>
          </a:p>
        </p:txBody>
      </p:sp>
      <p:pic>
        <p:nvPicPr>
          <p:cNvPr id="39" name="Image 38" descr="Une image contenant football, intérieur, lumière&#10;&#10;Description générée automatiquement">
            <a:extLst>
              <a:ext uri="{FF2B5EF4-FFF2-40B4-BE49-F238E27FC236}">
                <a16:creationId xmlns:a16="http://schemas.microsoft.com/office/drawing/2014/main" id="{AF0BC297-02C4-4DE2-B3AB-5F5BA74809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139" y="3898441"/>
            <a:ext cx="521641" cy="521641"/>
          </a:xfrm>
          <a:prstGeom prst="rect">
            <a:avLst/>
          </a:prstGeom>
        </p:spPr>
      </p:pic>
      <p:sp>
        <p:nvSpPr>
          <p:cNvPr id="40" name="ZoneTexte 39">
            <a:extLst>
              <a:ext uri="{FF2B5EF4-FFF2-40B4-BE49-F238E27FC236}">
                <a16:creationId xmlns:a16="http://schemas.microsoft.com/office/drawing/2014/main" id="{F9FE0924-2C9A-4C73-B209-70DEE8E79F2A}"/>
              </a:ext>
            </a:extLst>
          </p:cNvPr>
          <p:cNvSpPr txBox="1"/>
          <p:nvPr/>
        </p:nvSpPr>
        <p:spPr>
          <a:xfrm flipH="1">
            <a:off x="8534901" y="4039839"/>
            <a:ext cx="1987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je fais du foot  :</a:t>
            </a:r>
            <a:endParaRPr lang="en-US" dirty="0"/>
          </a:p>
        </p:txBody>
      </p:sp>
      <p:pic>
        <p:nvPicPr>
          <p:cNvPr id="42" name="Image 41" descr="Une image contenant texte, équipement électronique, ordinateur&#10;&#10;Description générée automatiquement">
            <a:extLst>
              <a:ext uri="{FF2B5EF4-FFF2-40B4-BE49-F238E27FC236}">
                <a16:creationId xmlns:a16="http://schemas.microsoft.com/office/drawing/2014/main" id="{D12BFD43-4FE7-4822-9880-49234689ED4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3858" y="5021650"/>
            <a:ext cx="460125" cy="326689"/>
          </a:xfrm>
          <a:prstGeom prst="rect">
            <a:avLst/>
          </a:prstGeom>
        </p:spPr>
      </p:pic>
      <p:sp>
        <p:nvSpPr>
          <p:cNvPr id="43" name="ZoneTexte 42">
            <a:extLst>
              <a:ext uri="{FF2B5EF4-FFF2-40B4-BE49-F238E27FC236}">
                <a16:creationId xmlns:a16="http://schemas.microsoft.com/office/drawing/2014/main" id="{61001D68-930F-42E0-A0A0-C00E79911CBB}"/>
              </a:ext>
            </a:extLst>
          </p:cNvPr>
          <p:cNvSpPr txBox="1"/>
          <p:nvPr/>
        </p:nvSpPr>
        <p:spPr>
          <a:xfrm flipH="1">
            <a:off x="8475242" y="5021650"/>
            <a:ext cx="231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j’aime le code :</a:t>
            </a: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8DACDE2-50B4-4B63-90DE-90D2F8B7D04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8265" y="5841222"/>
            <a:ext cx="1118680" cy="746009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08D24858-0760-48C5-A6AA-A29EA15B1E19}"/>
              </a:ext>
            </a:extLst>
          </p:cNvPr>
          <p:cNvSpPr txBox="1"/>
          <p:nvPr/>
        </p:nvSpPr>
        <p:spPr>
          <a:xfrm flipH="1">
            <a:off x="6811047" y="6003461"/>
            <a:ext cx="3711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j’aime passée du temps avec 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104643"/>
      </p:ext>
    </p:extLst>
  </p:cSld>
  <p:clrMapOvr>
    <a:masterClrMapping/>
  </p:clrMapOvr>
  <p:transition spd="slow">
    <p:wheel spokes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EE461E-E26E-4834-B1B0-3E57D05D4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570" y="1933575"/>
            <a:ext cx="5385830" cy="1379111"/>
          </a:xfrm>
        </p:spPr>
        <p:txBody>
          <a:bodyPr>
            <a:normAutofit/>
          </a:bodyPr>
          <a:lstStyle/>
          <a:p>
            <a:r>
              <a:rPr lang="fr-FR" sz="5400" dirty="0"/>
              <a:t>Les sélecteurs</a:t>
            </a:r>
            <a:endParaRPr lang="en-US" sz="54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1C6AAA3-B229-4629-8D31-60292F6D0ED4}"/>
              </a:ext>
            </a:extLst>
          </p:cNvPr>
          <p:cNvSpPr txBox="1"/>
          <p:nvPr/>
        </p:nvSpPr>
        <p:spPr>
          <a:xfrm>
            <a:off x="5422385" y="3175983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Semaine 2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0DA0D13-75A5-4585-BF9F-DA4DE61C975C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803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C2BEF53-B04D-4CFD-9731-75F028171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2425" y="485776"/>
            <a:ext cx="11658600" cy="3200400"/>
          </a:xfrm>
        </p:spPr>
        <p:txBody>
          <a:bodyPr>
            <a:normAutofit/>
          </a:bodyPr>
          <a:lstStyle/>
          <a:p>
            <a:r>
              <a:rPr lang="fr-FR" dirty="0"/>
              <a:t>La séparation de la mise en forme du contenu repose sur la large gamme de sélecteurs offert par le </a:t>
            </a:r>
            <a:r>
              <a:rPr lang="fr-FR" dirty="0">
                <a:solidFill>
                  <a:srgbClr val="FF33CC"/>
                </a:solidFill>
              </a:rPr>
              <a:t>CSS</a:t>
            </a:r>
            <a:r>
              <a:rPr lang="fr-FR" dirty="0"/>
              <a:t>. </a:t>
            </a:r>
          </a:p>
          <a:p>
            <a:r>
              <a:rPr lang="fr-FR" dirty="0"/>
              <a:t>Il permet en effet de cibler précisément des éléments du contenu à l'aide d'une syntaxe très intuitif. </a:t>
            </a:r>
          </a:p>
          <a:p>
            <a:r>
              <a:rPr lang="fr-FR" dirty="0"/>
              <a:t>Certains sélecteur permet même de cibler des éléments dynamiques la pseudo classe et les pseudo éléments </a:t>
            </a:r>
          </a:p>
          <a:p>
            <a:endParaRPr lang="fr-FR" dirty="0"/>
          </a:p>
          <a:p>
            <a:r>
              <a:rPr lang="fr-FR" dirty="0"/>
              <a:t>En nommant une balise en particulier, ici la balise article, en applique les propriétés à l'ensemble des balises correspondant de l'ensemble du document </a:t>
            </a:r>
            <a:endParaRPr lang="en-US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8F4B047-0D44-4332-A00D-75540A7A4704}"/>
              </a:ext>
            </a:extLst>
          </p:cNvPr>
          <p:cNvSpPr txBox="1"/>
          <p:nvPr/>
        </p:nvSpPr>
        <p:spPr>
          <a:xfrm>
            <a:off x="352425" y="284351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article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7BD81FE-F4C5-4D7A-B566-3AFBEFB5ACBD}"/>
              </a:ext>
            </a:extLst>
          </p:cNvPr>
          <p:cNvSpPr txBox="1"/>
          <p:nvPr/>
        </p:nvSpPr>
        <p:spPr>
          <a:xfrm>
            <a:off x="352425" y="3857625"/>
            <a:ext cx="9886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classes permet de cibler très précisément le ou les éléments ayant l'attribut class </a:t>
            </a:r>
          </a:p>
          <a:p>
            <a:r>
              <a:rPr lang="fr-FR" dirty="0"/>
              <a:t>Le nom de la classe est précédé par un point dans le code CSS</a:t>
            </a:r>
            <a:endParaRPr lang="en-US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235F210-E6BB-4916-AA22-1A3AC79EF515}"/>
              </a:ext>
            </a:extLst>
          </p:cNvPr>
          <p:cNvSpPr txBox="1"/>
          <p:nvPr/>
        </p:nvSpPr>
        <p:spPr>
          <a:xfrm>
            <a:off x="352425" y="467540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Courier New" panose="02070309020205020404" pitchFamily="49" charset="0"/>
              </a:rPr>
              <a:t>.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colored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r>
              <a:rPr lang="en-US" dirty="0">
                <a:latin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</a:rPr>
              <a:t>}</a:t>
            </a:r>
            <a:endParaRPr lang="en-US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951C5BB-22F4-4C2C-A9F4-217BD2A77DFD}"/>
              </a:ext>
            </a:extLst>
          </p:cNvPr>
          <p:cNvSpPr txBox="1"/>
          <p:nvPr/>
        </p:nvSpPr>
        <p:spPr>
          <a:xfrm>
            <a:off x="352425" y="5674578"/>
            <a:ext cx="74771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HTML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&lt;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section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0" i="0" dirty="0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class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="</a:t>
            </a:r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colored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text-centered"&gt;​...​&lt;/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section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&gt;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8B1F816-B8E1-43A1-8093-9D0D4172DBAA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0875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54A597E-B241-451B-9321-710D53727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0116" y="438390"/>
            <a:ext cx="10672233" cy="999885"/>
          </a:xfrm>
        </p:spPr>
        <p:txBody>
          <a:bodyPr>
            <a:normAutofit lnSpcReduction="10000"/>
          </a:bodyPr>
          <a:lstStyle/>
          <a:p>
            <a:r>
              <a:rPr lang="fr-FR" dirty="0"/>
              <a:t>Il est possible de cibler un élément par son identifiant, c'est à dire son attribut id. </a:t>
            </a:r>
          </a:p>
          <a:p>
            <a:r>
              <a:rPr lang="fr-FR" dirty="0"/>
              <a:t>À l'inverse d'une classe, l'identifiant d'un élément doit être unique pour l'ensemble du document HTML </a:t>
            </a:r>
          </a:p>
          <a:p>
            <a:r>
              <a:rPr lang="fr-FR" dirty="0"/>
              <a:t>Le nom de l'identifiant est précédé par le symbole hashtag dans le code CSS. 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A4F2FCA-550E-4382-8F22-39526838A03D}"/>
              </a:ext>
            </a:extLst>
          </p:cNvPr>
          <p:cNvSpPr txBox="1"/>
          <p:nvPr/>
        </p:nvSpPr>
        <p:spPr>
          <a:xfrm>
            <a:off x="510116" y="15195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#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menu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5DA0D12-0742-445C-9A0E-4DBAC0190DEA}"/>
              </a:ext>
            </a:extLst>
          </p:cNvPr>
          <p:cNvSpPr txBox="1"/>
          <p:nvPr/>
        </p:nvSpPr>
        <p:spPr>
          <a:xfrm>
            <a:off x="510116" y="252918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&lt;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nav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0" i="0" dirty="0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id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="</a:t>
            </a:r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menu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"&gt;​...​&lt;/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nav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&gt;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FB8C7DB-08B7-417F-A500-8C217EFC81DC}"/>
              </a:ext>
            </a:extLst>
          </p:cNvPr>
          <p:cNvSpPr txBox="1"/>
          <p:nvPr/>
        </p:nvSpPr>
        <p:spPr>
          <a:xfrm>
            <a:off x="510116" y="3343275"/>
            <a:ext cx="1127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Il est possible de cibler chaque élément du document avec le sélecteur universel  *</a:t>
            </a:r>
            <a:endParaRPr lang="en-US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D2C85D3-0660-4FE7-BC5A-4B24D2B6BA59}"/>
              </a:ext>
            </a:extLst>
          </p:cNvPr>
          <p:cNvSpPr txBox="1"/>
          <p:nvPr/>
        </p:nvSpPr>
        <p:spPr>
          <a:xfrm>
            <a:off x="510116" y="3798927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*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CE67619-A1A3-4B36-A261-3472EC222B0A}"/>
              </a:ext>
            </a:extLst>
          </p:cNvPr>
          <p:cNvSpPr txBox="1"/>
          <p:nvPr/>
        </p:nvSpPr>
        <p:spPr>
          <a:xfrm>
            <a:off x="510116" y="4803517"/>
            <a:ext cx="1089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Il est possible d'appliquer les mêmes règles à plusieurs sélecteurs simultanément il faut pour cela les séparer avec une virgule </a:t>
            </a:r>
            <a:endParaRPr lang="en-US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7776278-0976-42C4-A755-720E7BC092AA}"/>
              </a:ext>
            </a:extLst>
          </p:cNvPr>
          <p:cNvSpPr txBox="1"/>
          <p:nvPr/>
        </p:nvSpPr>
        <p:spPr>
          <a:xfrm>
            <a:off x="581025" y="549628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h1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, 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h2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, 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h3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5C646E9-C390-4D7D-813B-70BB23837A14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1490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B32B46D-0FC9-4C54-8915-512BAA321435}"/>
              </a:ext>
            </a:extLst>
          </p:cNvPr>
          <p:cNvSpPr txBox="1"/>
          <p:nvPr/>
        </p:nvSpPr>
        <p:spPr>
          <a:xfrm>
            <a:off x="95249" y="104776"/>
            <a:ext cx="11991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descendants </a:t>
            </a:r>
          </a:p>
          <a:p>
            <a:r>
              <a:rPr lang="fr-FR" dirty="0"/>
              <a:t>il est possible de combiner plusieurs sélecteurs simples.</a:t>
            </a:r>
          </a:p>
          <a:p>
            <a:r>
              <a:rPr lang="fr-FR" dirty="0"/>
              <a:t>Pour cibler certaines éléments descendants d'un élément, en combine le sélecteur du parent et celui des enfants séparés par un espace.</a:t>
            </a:r>
            <a:endParaRPr lang="en-US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D810BC0-3128-49F4-8416-2CF1FA735485}"/>
              </a:ext>
            </a:extLst>
          </p:cNvPr>
          <p:cNvSpPr txBox="1"/>
          <p:nvPr/>
        </p:nvSpPr>
        <p:spPr>
          <a:xfrm>
            <a:off x="180975" y="130510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menu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D6D8769-62EB-4DA7-A15E-2AD75BEE09DC}"/>
              </a:ext>
            </a:extLst>
          </p:cNvPr>
          <p:cNvSpPr txBox="1"/>
          <p:nvPr/>
        </p:nvSpPr>
        <p:spPr>
          <a:xfrm>
            <a:off x="180975" y="2311243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Courier New" panose="02070309020205020404" pitchFamily="49" charset="0"/>
              </a:rPr>
              <a:t>HTML</a:t>
            </a:r>
          </a:p>
          <a:p>
            <a:r>
              <a:rPr lang="en-US" sz="1200" b="0" i="0" dirty="0">
                <a:effectLst/>
                <a:latin typeface="Courier New" panose="02070309020205020404" pitchFamily="49" charset="0"/>
              </a:rPr>
              <a:t>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nav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sz="1200" b="0" i="0" dirty="0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class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="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menu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"&gt;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sz="1200" b="0" i="0" dirty="0" err="1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href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="home.html"&gt;​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Home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​&lt;/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​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sz="1200" b="0" i="0" dirty="0" err="1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href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="portfolio.html"&gt;​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Portfolio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​&lt;/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sz="1200" b="0" i="0" dirty="0" err="1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href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="contact.html"&gt;​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Contact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us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​&lt;/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nav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endParaRPr lang="en-US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24D46A5-7B38-4477-A1CF-3C4E4F7B843E}"/>
              </a:ext>
            </a:extLst>
          </p:cNvPr>
          <p:cNvSpPr txBox="1"/>
          <p:nvPr/>
        </p:nvSpPr>
        <p:spPr>
          <a:xfrm>
            <a:off x="180975" y="3515736"/>
            <a:ext cx="1136332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Dans certains cas, le sélecteur des enfants et trop imprécis , ciblant l'ensemble des élément enfant quel que soit le parent. </a:t>
            </a:r>
          </a:p>
          <a:p>
            <a:pPr algn="l"/>
            <a:r>
              <a:rPr lang="fr-FR" dirty="0"/>
              <a:t>On peut alors utiliser le sélecteur des enfants directs qui ne ciblent que les éléments directement inclus dans le sélecteur parents .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&lt;article&gt;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​.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menu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&gt; </a:t>
            </a:r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dirty="0">
                <a:latin typeface="Courier New" panose="02070309020205020404" pitchFamily="49" charset="0"/>
              </a:rPr>
              <a:t>}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Lorem ipsum ... 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 </a:t>
            </a:r>
            <a:r>
              <a:rPr lang="en-US" b="1" i="0" dirty="0" err="1">
                <a:solidFill>
                  <a:srgbClr val="FFFF00"/>
                </a:solidFill>
                <a:effectLst/>
                <a:latin typeface="Courier New" panose="02070309020205020404" pitchFamily="49" charset="0"/>
              </a:rPr>
              <a:t>ici</a:t>
            </a:r>
            <a:endParaRPr lang="en-US" b="1" i="0" dirty="0">
              <a:solidFill>
                <a:srgbClr val="FFFF00"/>
              </a:solidFill>
              <a:effectLst/>
              <a:latin typeface="Courier New" panose="02070309020205020404" pitchFamily="49" charset="0"/>
            </a:endParaRP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aside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	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Lorem ipsum ... 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​	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Lorem ipsum ... 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	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aside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​&lt;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Lorem ipsum ... 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 </a:t>
            </a:r>
            <a:r>
              <a:rPr lang="en-US" b="1" i="0" dirty="0" err="1">
                <a:solidFill>
                  <a:srgbClr val="FFFF00"/>
                </a:solidFill>
                <a:effectLst/>
                <a:latin typeface="Courier New" panose="02070309020205020404" pitchFamily="49" charset="0"/>
              </a:rPr>
              <a:t>ici</a:t>
            </a:r>
            <a:endParaRPr lang="en-US" b="1" i="0" dirty="0">
              <a:solidFill>
                <a:srgbClr val="FFFF00"/>
              </a:solidFill>
              <a:effectLst/>
              <a:latin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6E83B88-1101-4955-A523-66ED4F603CFE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7966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73A651C-7815-4A1E-8ECA-2231EB968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1991" y="190740"/>
            <a:ext cx="10729383" cy="999885"/>
          </a:xfrm>
        </p:spPr>
        <p:txBody>
          <a:bodyPr>
            <a:normAutofit lnSpcReduction="10000"/>
          </a:bodyPr>
          <a:lstStyle/>
          <a:p>
            <a:r>
              <a:rPr lang="fr-FR" dirty="0"/>
              <a:t>Pour cibler l'élément directement adjacente au sein de la même fratrie. </a:t>
            </a:r>
          </a:p>
          <a:p>
            <a:r>
              <a:rPr lang="fr-FR" dirty="0"/>
              <a:t>Applique un style aux éléments d'une fratrie excepté le premier </a:t>
            </a:r>
          </a:p>
          <a:p>
            <a:r>
              <a:rPr lang="fr-FR" dirty="0"/>
              <a:t>Il ne faut pas répéter tout le sélecteur après le + mais seulement la partie concernant l'élément adjacent 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F2402B9-F7F9-4F4A-82B4-41B5B35FF9BD}"/>
              </a:ext>
            </a:extLst>
          </p:cNvPr>
          <p:cNvSpPr txBox="1"/>
          <p:nvPr/>
        </p:nvSpPr>
        <p:spPr>
          <a:xfrm>
            <a:off x="271991" y="114094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menu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li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+ </a:t>
            </a:r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li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8426D95-DD04-465F-9913-5EEB8AC88F6F}"/>
              </a:ext>
            </a:extLst>
          </p:cNvPr>
          <p:cNvSpPr txBox="1"/>
          <p:nvPr/>
        </p:nvSpPr>
        <p:spPr>
          <a:xfrm>
            <a:off x="352424" y="2064275"/>
            <a:ext cx="8162925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HTML</a:t>
            </a:r>
          </a:p>
          <a:p>
            <a:pPr algn="l"/>
            <a:r>
              <a:rPr lang="en-US" sz="1400" b="0" i="0" dirty="0">
                <a:effectLst/>
                <a:latin typeface="Courier New" panose="02070309020205020404" pitchFamily="49" charset="0"/>
              </a:rPr>
              <a:t>&lt;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nav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 class="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menu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"&gt;</a:t>
            </a:r>
          </a:p>
          <a:p>
            <a:pPr algn="l"/>
            <a:r>
              <a:rPr lang="en-US" sz="1400" b="0" i="0" dirty="0">
                <a:effectLst/>
                <a:latin typeface="Courier New" panose="02070309020205020404" pitchFamily="49" charset="0"/>
              </a:rPr>
              <a:t>	&lt;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ul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400" b="0" i="0" dirty="0">
                <a:effectLst/>
                <a:latin typeface="Courier New" panose="02070309020205020404" pitchFamily="49" charset="0"/>
              </a:rPr>
              <a:t>		&lt;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li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&gt;&lt;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sz="1400" b="0" i="0" dirty="0" err="1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href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="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home.html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"&gt;​Home​&lt;/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&gt;&lt;/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li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400" b="0" i="0" dirty="0">
                <a:effectLst/>
                <a:latin typeface="Courier New" panose="02070309020205020404" pitchFamily="49" charset="0"/>
              </a:rPr>
              <a:t>		&lt;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li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&gt;&lt;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sz="1400" b="0" i="0" dirty="0" err="1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href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="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portfolio.html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"&gt;​Portfolio​&lt;/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&gt;&lt;/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li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fr-FR" sz="14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fr-FR" sz="1400" b="0" i="0" dirty="0">
                <a:solidFill>
                  <a:srgbClr val="C00000"/>
                </a:solidFill>
                <a:effectLst/>
                <a:latin typeface="Courier New" panose="02070309020205020404" pitchFamily="49" charset="0"/>
              </a:rPr>
              <a:t>ICI</a:t>
            </a:r>
            <a:endParaRPr lang="en-US" sz="1400" b="0" i="0" dirty="0">
              <a:solidFill>
                <a:srgbClr val="C00000"/>
              </a:solidFill>
              <a:effectLst/>
              <a:latin typeface="Courier New" panose="02070309020205020404" pitchFamily="49" charset="0"/>
            </a:endParaRPr>
          </a:p>
          <a:p>
            <a:pPr algn="l"/>
            <a:r>
              <a:rPr lang="en-US" sz="1400" b="0" i="0" dirty="0">
                <a:effectLst/>
                <a:latin typeface="Courier New" panose="02070309020205020404" pitchFamily="49" charset="0"/>
              </a:rPr>
              <a:t>		&lt;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li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&gt;&lt;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sz="1400" b="0" i="0" dirty="0" err="1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href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="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contact.html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"&gt;​Contact us​&lt;/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&gt;&lt;/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li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fr-FR" sz="14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fr-FR" sz="1400" b="0" i="0" dirty="0">
                <a:solidFill>
                  <a:srgbClr val="C00000"/>
                </a:solidFill>
                <a:effectLst/>
                <a:latin typeface="Courier New" panose="02070309020205020404" pitchFamily="49" charset="0"/>
              </a:rPr>
              <a:t>ICI</a:t>
            </a:r>
            <a:endParaRPr lang="en-US" sz="1400" b="0" i="0" dirty="0">
              <a:solidFill>
                <a:srgbClr val="C00000"/>
              </a:solidFill>
              <a:effectLst/>
              <a:latin typeface="Courier New" panose="02070309020205020404" pitchFamily="49" charset="0"/>
            </a:endParaRPr>
          </a:p>
          <a:p>
            <a:pPr algn="l"/>
            <a:r>
              <a:rPr lang="en-US" sz="1400" b="0" i="0" dirty="0">
                <a:effectLst/>
                <a:latin typeface="Courier New" panose="02070309020205020404" pitchFamily="49" charset="0"/>
              </a:rPr>
              <a:t>	&lt;/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ul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400" b="0" i="0" dirty="0">
                <a:effectLst/>
                <a:latin typeface="Courier New" panose="02070309020205020404" pitchFamily="49" charset="0"/>
              </a:rPr>
              <a:t>&lt;/</a:t>
            </a:r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nav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&gt;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AEE2B4E-BA98-4881-B2DA-EECCC081429C}"/>
              </a:ext>
            </a:extLst>
          </p:cNvPr>
          <p:cNvSpPr txBox="1"/>
          <p:nvPr/>
        </p:nvSpPr>
        <p:spPr>
          <a:xfrm>
            <a:off x="350306" y="4047990"/>
            <a:ext cx="10572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Pour cibler tous les éléments adjacents au sein de la même fratrie 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46BA435-B471-4411-B7C1-CB24C3A0F943}"/>
              </a:ext>
            </a:extLst>
          </p:cNvPr>
          <p:cNvSpPr txBox="1"/>
          <p:nvPr/>
        </p:nvSpPr>
        <p:spPr>
          <a:xfrm>
            <a:off x="350306" y="4443112"/>
            <a:ext cx="6096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h1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 ~ </a:t>
            </a:r>
            <a:r>
              <a:rPr lang="en-US" sz="14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400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sz="1400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sz="1400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98AE06E-E62C-4BC0-96C9-5D4EC0E5DC83}"/>
              </a:ext>
            </a:extLst>
          </p:cNvPr>
          <p:cNvSpPr txBox="1"/>
          <p:nvPr/>
        </p:nvSpPr>
        <p:spPr>
          <a:xfrm>
            <a:off x="350306" y="5207566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HTML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article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h1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 ... 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h1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Lorem ipsum ... 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aside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 ... 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aside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​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	&lt;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en-US" sz="1200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Lorem ipsum ... 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  <a:p>
            <a:pPr algn="l"/>
            <a:r>
              <a:rPr lang="en-US" sz="1200" b="0" i="0" dirty="0">
                <a:effectLst/>
                <a:latin typeface="Courier New" panose="02070309020205020404" pitchFamily="49" charset="0"/>
              </a:rPr>
              <a:t>&lt;/</a:t>
            </a:r>
            <a:r>
              <a:rPr lang="en-US" sz="1200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article</a:t>
            </a:r>
            <a:r>
              <a:rPr lang="en-US" sz="1200" b="0" i="0" dirty="0">
                <a:effectLst/>
                <a:latin typeface="Courier New" panose="02070309020205020404" pitchFamily="49" charset="0"/>
              </a:rPr>
              <a:t>&gt;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C4ED860-A216-41B3-98AA-99D4F5D7386F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8844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72E91A-E1AF-4A3F-93C7-EC46D9324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3270" y="486526"/>
            <a:ext cx="10146186" cy="2511835"/>
          </a:xfrm>
        </p:spPr>
        <p:txBody>
          <a:bodyPr/>
          <a:lstStyle/>
          <a:p>
            <a:r>
              <a:rPr lang="fr-FR" dirty="0"/>
              <a:t>La pseudo-classe </a:t>
            </a:r>
            <a:endParaRPr lang="en-US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CA14FA4-80E9-44D1-9AC5-ADBC20FD7318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510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372698F-52C7-4FEC-A50D-2C63DFA6B8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217" y="343140"/>
            <a:ext cx="10144654" cy="999885"/>
          </a:xfrm>
        </p:spPr>
        <p:txBody>
          <a:bodyPr/>
          <a:lstStyle/>
          <a:p>
            <a:r>
              <a:rPr lang="fr-FR" dirty="0"/>
              <a:t>Pseudo classe et un sélecteur CSS particulier qui permet de cibler des éléments dans certains conditions comme si une classe leur était définie automatiquement. </a:t>
            </a:r>
          </a:p>
          <a:p>
            <a:r>
              <a:rPr lang="fr-FR" dirty="0"/>
              <a:t>La pseudo classe sont prédéfinies leur nom est précédé du symbole : dans la déclaration CSS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A753108-19EC-4DAE-8EB1-0FBFDB3EE589}"/>
              </a:ext>
            </a:extLst>
          </p:cNvPr>
          <p:cNvSpPr txBox="1"/>
          <p:nvPr/>
        </p:nvSpPr>
        <p:spPr>
          <a:xfrm>
            <a:off x="548217" y="134302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a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hover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DC473DB-8FF3-4601-B998-72E5E3966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579" y="1247775"/>
            <a:ext cx="7229475" cy="46291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9138FFB-C0DA-4A0B-AF12-7CA72740510D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812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AC6FFEB1-439B-4201-9EE8-D7ED20F4A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76" y="83937"/>
            <a:ext cx="6819102" cy="67740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E9AEFDB-5CCD-44C3-9F73-55CF5497A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2650" y="1762125"/>
            <a:ext cx="4971174" cy="129539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5FD493E9-3435-45C8-81F7-BC0FE241136A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741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762C4-D53F-4180-852F-5CC2768C0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5814" y="381751"/>
            <a:ext cx="10146186" cy="2511835"/>
          </a:xfrm>
        </p:spPr>
        <p:txBody>
          <a:bodyPr>
            <a:normAutofit/>
          </a:bodyPr>
          <a:lstStyle/>
          <a:p>
            <a:r>
              <a:rPr lang="fr-FR" sz="4800" dirty="0"/>
              <a:t>Les pseudo élément </a:t>
            </a:r>
            <a:endParaRPr lang="en-US" sz="480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910E519-C5D4-42FB-B9E9-E52CE310B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8A75DB6-C1FB-451E-9EEF-34130554EB91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6446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50BE126-DE0F-4513-B0A1-5A42BB531A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638" y="314326"/>
            <a:ext cx="11896724" cy="1352550"/>
          </a:xfrm>
        </p:spPr>
        <p:txBody>
          <a:bodyPr>
            <a:normAutofit lnSpcReduction="10000"/>
          </a:bodyPr>
          <a:lstStyle/>
          <a:p>
            <a:r>
              <a:rPr lang="fr-FR" dirty="0"/>
              <a:t>Pseudo élément est un sélecteur CSS particulier qui permet de cibler des éléments virtuellement dans certains conditions prédéfinies. </a:t>
            </a:r>
          </a:p>
          <a:p>
            <a:r>
              <a:rPr lang="fr-FR" dirty="0"/>
              <a:t>Par exemple le pseudo élément </a:t>
            </a:r>
            <a:r>
              <a:rPr lang="fr-FR" dirty="0">
                <a:solidFill>
                  <a:srgbClr val="FF33CC"/>
                </a:solidFill>
              </a:rPr>
              <a:t>::first-</a:t>
            </a:r>
            <a:r>
              <a:rPr lang="fr-FR" dirty="0" err="1">
                <a:solidFill>
                  <a:srgbClr val="FF33CC"/>
                </a:solidFill>
              </a:rPr>
              <a:t>letter</a:t>
            </a:r>
            <a:r>
              <a:rPr lang="fr-FR" dirty="0">
                <a:solidFill>
                  <a:srgbClr val="FF33CC"/>
                </a:solidFill>
              </a:rPr>
              <a:t> </a:t>
            </a:r>
            <a:r>
              <a:rPr lang="fr-FR" dirty="0"/>
              <a:t>permet de sélectionner la première lettre d'un contenu comme si elle était placée dans une balise spécifique.</a:t>
            </a:r>
          </a:p>
          <a:p>
            <a:r>
              <a:rPr lang="fr-FR" dirty="0"/>
              <a:t>Les pseudo éléments sont prédéfinis, leur nom est précédé double symbole </a:t>
            </a:r>
            <a:r>
              <a:rPr lang="fr-FR" dirty="0">
                <a:solidFill>
                  <a:srgbClr val="FF33CC"/>
                </a:solidFill>
              </a:rPr>
              <a:t>:</a:t>
            </a:r>
            <a:r>
              <a:rPr lang="fr-FR" dirty="0"/>
              <a:t> dans la déclaration CSS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6314677-409C-4FFC-B60F-D61334B8F443}"/>
              </a:ext>
            </a:extLst>
          </p:cNvPr>
          <p:cNvSpPr txBox="1"/>
          <p:nvPr/>
        </p:nvSpPr>
        <p:spPr>
          <a:xfrm>
            <a:off x="147638" y="166687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p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::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first-letter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...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4288441-A4B0-4745-96CB-1F35E95AFEE4}"/>
              </a:ext>
            </a:extLst>
          </p:cNvPr>
          <p:cNvSpPr txBox="1"/>
          <p:nvPr/>
        </p:nvSpPr>
        <p:spPr>
          <a:xfrm>
            <a:off x="147638" y="26654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h1::</a:t>
            </a:r>
            <a:r>
              <a:rPr lang="en-US" b="0" i="0" dirty="0">
                <a:solidFill>
                  <a:srgbClr val="FF33CC"/>
                </a:solidFill>
                <a:effectLst/>
                <a:latin typeface="Arial" panose="020B0604020202020204" pitchFamily="34" charset="0"/>
              </a:rPr>
              <a:t>before</a:t>
            </a:r>
            <a:endParaRPr lang="en-US" dirty="0">
              <a:solidFill>
                <a:srgbClr val="FF33CC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3E106D2-F241-4F4E-B54D-2F2FBE66B7E9}"/>
              </a:ext>
            </a:extLst>
          </p:cNvPr>
          <p:cNvSpPr txBox="1"/>
          <p:nvPr/>
        </p:nvSpPr>
        <p:spPr>
          <a:xfrm>
            <a:off x="147638" y="3110034"/>
            <a:ext cx="1189672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b="0" i="0" dirty="0">
                <a:effectLst/>
                <a:latin typeface="Courier New" panose="02070309020205020404" pitchFamily="49" charset="0"/>
              </a:rPr>
              <a:t>ajoute un sous élément à l'élément cible. </a:t>
            </a:r>
          </a:p>
          <a:p>
            <a:pPr algn="l"/>
            <a:r>
              <a:rPr lang="fr-FR" dirty="0">
                <a:latin typeface="Courier New" panose="02070309020205020404" pitchFamily="49" charset="0"/>
              </a:rPr>
              <a:t>C</a:t>
            </a:r>
            <a:r>
              <a:rPr lang="fr-FR" b="0" i="0" dirty="0">
                <a:effectLst/>
                <a:latin typeface="Courier New" panose="02070309020205020404" pitchFamily="49" charset="0"/>
              </a:rPr>
              <a:t>e sous élément est de type </a:t>
            </a:r>
            <a:r>
              <a:rPr lang="fr-FR" b="0" i="0" dirty="0" err="1">
                <a:effectLst/>
                <a:latin typeface="Courier New" panose="02070309020205020404" pitchFamily="49" charset="0"/>
              </a:rPr>
              <a:t>inline</a:t>
            </a:r>
            <a:r>
              <a:rPr lang="fr-FR" b="0" i="0" dirty="0">
                <a:effectLst/>
                <a:latin typeface="Courier New" panose="02070309020205020404" pitchFamily="49" charset="0"/>
              </a:rPr>
              <a:t>, par défaut.</a:t>
            </a:r>
          </a:p>
          <a:p>
            <a:pPr algn="l"/>
            <a:r>
              <a:rPr lang="fr-FR" b="0" i="0" dirty="0">
                <a:effectLst/>
                <a:latin typeface="Courier New" panose="02070309020205020404" pitchFamily="49" charset="0"/>
              </a:rPr>
              <a:t>Il est placé avant le contenu de l'élément ciblé.</a:t>
            </a:r>
          </a:p>
          <a:p>
            <a:pPr algn="l"/>
            <a:r>
              <a:rPr lang="fr-FR" b="0" i="0" dirty="0">
                <a:effectLst/>
                <a:latin typeface="Courier New" panose="02070309020205020404" pitchFamily="49" charset="0"/>
              </a:rPr>
              <a:t>le contenu de ce sous élément est défini par la propriété </a:t>
            </a:r>
            <a:r>
              <a:rPr lang="fr-FR" b="0" i="0" dirty="0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fr-FR" b="0" i="0" dirty="0">
                <a:effectLst/>
                <a:latin typeface="Courier New" panose="02070309020205020404" pitchFamily="49" charset="0"/>
              </a:rPr>
              <a:t> qui est obligatoire</a:t>
            </a:r>
          </a:p>
          <a:p>
            <a:pPr algn="l"/>
            <a:r>
              <a:rPr lang="fr-FR" b="0" i="0" dirty="0">
                <a:effectLst/>
                <a:latin typeface="Courier New" panose="02070309020205020404" pitchFamily="49" charset="0"/>
              </a:rPr>
              <a:t>  </a:t>
            </a:r>
            <a:endParaRPr lang="en-US" b="0" i="0" dirty="0">
              <a:effectLst/>
              <a:latin typeface="Courier New" panose="02070309020205020404" pitchFamily="49" charset="0"/>
            </a:endParaRPr>
          </a:p>
          <a:p>
            <a:pPr algn="l"/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blockquote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::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before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 "«";</a:t>
            </a:r>
          </a:p>
          <a:p>
            <a:pPr algn="l"/>
            <a:r>
              <a:rPr lang="en-US" b="0" i="0" dirty="0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opacity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 0.5;</a:t>
            </a:r>
          </a:p>
          <a:p>
            <a:pPr algn="l"/>
            <a:endParaRPr lang="en-US" b="0" i="0" dirty="0">
              <a:effectLst/>
              <a:latin typeface="Courier New" panose="02070309020205020404" pitchFamily="49" charset="0"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90A5EB2-E8BC-4569-91C1-81654F474F45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90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6817E6F-C155-4F33-BA24-858CEC5C4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229" y="630553"/>
            <a:ext cx="4478978" cy="5120783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11EDE6A-3278-46B2-A330-9F0BBA409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53" y="2417323"/>
            <a:ext cx="7351657" cy="1517014"/>
          </a:xfrm>
        </p:spPr>
        <p:txBody>
          <a:bodyPr>
            <a:noAutofit/>
          </a:bodyPr>
          <a:lstStyle/>
          <a:p>
            <a:pPr algn="ctr"/>
            <a:r>
              <a:rPr lang="fr-FR" sz="2400" b="0" i="0" dirty="0">
                <a:effectLst/>
                <a:latin typeface="-apple-system"/>
              </a:rPr>
              <a:t>Le but de ce cours est d’explorer les différentes fonctionnalités du HTML et du CSS et de vous apprendre à les utiliser pas à pas.</a:t>
            </a:r>
            <a:br>
              <a:rPr lang="fr-FR" sz="2400" b="0" i="0" dirty="0">
                <a:effectLst/>
                <a:latin typeface="-apple-system"/>
              </a:rPr>
            </a:br>
            <a:endParaRPr lang="en-US" sz="24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41078" y="1106664"/>
            <a:ext cx="599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Introduction</a:t>
            </a:r>
            <a:r>
              <a:rPr lang="fr-FR" b="1" dirty="0"/>
              <a:t> </a:t>
            </a:r>
            <a:endParaRPr lang="en-US" b="1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56823F0B-8FE2-4DBB-A73F-BE2937707F82}"/>
              </a:ext>
            </a:extLst>
          </p:cNvPr>
          <p:cNvSpPr txBox="1">
            <a:spLocks/>
          </p:cNvSpPr>
          <p:nvPr/>
        </p:nvSpPr>
        <p:spPr>
          <a:xfrm>
            <a:off x="10963922" y="6329779"/>
            <a:ext cx="1145238" cy="4107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1800">
                <a:latin typeface="-apple-system"/>
              </a:rPr>
            </a:br>
            <a:br>
              <a:rPr lang="fr-FR" sz="1800">
                <a:latin typeface="-apple-system"/>
              </a:rPr>
            </a:br>
            <a:r>
              <a:rPr lang="fr-FR" sz="1800" b="1">
                <a:solidFill>
                  <a:srgbClr val="E44D26"/>
                </a:solidFill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30A9EB9-D7B3-409E-86D4-9F33B10CB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31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C631A34E-1771-4134-AB10-02839348605C}"/>
              </a:ext>
            </a:extLst>
          </p:cNvPr>
          <p:cNvSpPr txBox="1"/>
          <p:nvPr/>
        </p:nvSpPr>
        <p:spPr>
          <a:xfrm>
            <a:off x="147638" y="24265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::</a:t>
            </a:r>
            <a:r>
              <a:rPr lang="en-US" b="0" i="0" dirty="0">
                <a:solidFill>
                  <a:srgbClr val="FF33CC"/>
                </a:solidFill>
                <a:effectLst/>
                <a:latin typeface="Arial" panose="020B0604020202020204" pitchFamily="34" charset="0"/>
              </a:rPr>
              <a:t>after</a:t>
            </a:r>
            <a:endParaRPr lang="en-US" dirty="0">
              <a:solidFill>
                <a:srgbClr val="FF33CC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9CA3742-AA23-4D70-BB8F-603D3E1545BE}"/>
              </a:ext>
            </a:extLst>
          </p:cNvPr>
          <p:cNvSpPr txBox="1"/>
          <p:nvPr/>
        </p:nvSpPr>
        <p:spPr>
          <a:xfrm>
            <a:off x="147637" y="699970"/>
            <a:ext cx="1193006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b="0" i="0" dirty="0">
                <a:effectLst/>
                <a:latin typeface="Courier New" panose="02070309020205020404" pitchFamily="49" charset="0"/>
              </a:rPr>
              <a:t>ajoute un sous élément à l'élément ciblé.</a:t>
            </a:r>
          </a:p>
          <a:p>
            <a:pPr algn="l"/>
            <a:r>
              <a:rPr lang="fr-FR" b="0" i="0" dirty="0">
                <a:effectLst/>
                <a:latin typeface="Courier New" panose="02070309020205020404" pitchFamily="49" charset="0"/>
              </a:rPr>
              <a:t>ce sous élément est de type, par défaut. </a:t>
            </a:r>
          </a:p>
          <a:p>
            <a:pPr algn="l"/>
            <a:r>
              <a:rPr lang="fr-FR" b="0" i="0" dirty="0">
                <a:effectLst/>
                <a:latin typeface="Courier New" panose="02070309020205020404" pitchFamily="49" charset="0"/>
              </a:rPr>
              <a:t>Il est placé après le contenu de l'élément ciblé.</a:t>
            </a:r>
          </a:p>
          <a:p>
            <a:pPr algn="l"/>
            <a:r>
              <a:rPr lang="fr-FR" b="0" i="0" dirty="0">
                <a:effectLst/>
                <a:latin typeface="Courier New" panose="02070309020205020404" pitchFamily="49" charset="0"/>
              </a:rPr>
              <a:t>le contenu de ce sous élément est défini par la propriété </a:t>
            </a:r>
            <a:r>
              <a:rPr lang="fr-FR" b="0" i="0" dirty="0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fr-FR" b="0" i="0" dirty="0">
                <a:effectLst/>
                <a:latin typeface="Courier New" panose="02070309020205020404" pitchFamily="49" charset="0"/>
              </a:rPr>
              <a:t> qui est obligatoire.</a:t>
            </a:r>
          </a:p>
          <a:p>
            <a:pPr algn="l"/>
            <a:r>
              <a:rPr lang="fr-FR" b="0" i="0" dirty="0">
                <a:effectLst/>
                <a:latin typeface="Courier New" panose="02070309020205020404" pitchFamily="49" charset="0"/>
              </a:rPr>
              <a:t> </a:t>
            </a:r>
          </a:p>
          <a:p>
            <a:pPr algn="l"/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blockquote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::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after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content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 "»";</a:t>
            </a:r>
          </a:p>
          <a:p>
            <a:pPr algn="l"/>
            <a:r>
              <a:rPr lang="en-US" b="0" i="0" dirty="0">
                <a:solidFill>
                  <a:srgbClr val="379AD6"/>
                </a:solidFill>
                <a:effectLst/>
                <a:latin typeface="Courier New" panose="02070309020205020404" pitchFamily="49" charset="0"/>
              </a:rPr>
              <a:t>opacity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 0.5;</a:t>
            </a:r>
          </a:p>
          <a:p>
            <a:pPr algn="l"/>
            <a:endParaRPr lang="en-US" dirty="0">
              <a:latin typeface="Courier New" panose="02070309020205020404" pitchFamily="49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FEBE5FE-9F8E-47D4-B2BA-55843D53E25A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9924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E30D7E-1675-44A7-A7C1-1E637310A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150" y="1771650"/>
            <a:ext cx="6246256" cy="864761"/>
          </a:xfrm>
        </p:spPr>
        <p:txBody>
          <a:bodyPr/>
          <a:lstStyle/>
          <a:p>
            <a:r>
              <a:rPr lang="fr-FR" b="0" i="0" dirty="0">
                <a:effectLst/>
                <a:latin typeface="Arial" panose="020B0604020202020204" pitchFamily="34" charset="0"/>
              </a:rPr>
              <a:t>La mise en page avancée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4C4A3A-5944-49F8-A94B-825E30E4F7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24426" y="2636411"/>
            <a:ext cx="1358370" cy="381000"/>
          </a:xfrm>
        </p:spPr>
        <p:txBody>
          <a:bodyPr/>
          <a:lstStyle/>
          <a:p>
            <a:r>
              <a:rPr lang="fr-FR" dirty="0"/>
              <a:t>Semaine 3</a:t>
            </a:r>
            <a:endParaRPr lang="en-US" dirty="0"/>
          </a:p>
        </p:txBody>
      </p:sp>
      <p:sp>
        <p:nvSpPr>
          <p:cNvPr id="4" name="Espace réservé du texte 2">
            <a:extLst>
              <a:ext uri="{FF2B5EF4-FFF2-40B4-BE49-F238E27FC236}">
                <a16:creationId xmlns:a16="http://schemas.microsoft.com/office/drawing/2014/main" id="{5D139EA3-5967-49B4-80CF-D27D818DCE13}"/>
              </a:ext>
            </a:extLst>
          </p:cNvPr>
          <p:cNvSpPr txBox="1">
            <a:spLocks/>
          </p:cNvSpPr>
          <p:nvPr/>
        </p:nvSpPr>
        <p:spPr>
          <a:xfrm>
            <a:off x="10906126" y="6477000"/>
            <a:ext cx="1358370" cy="381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Module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5182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2DE05E-BCA3-48D9-A26C-5FC0BF4A6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2" y="381240"/>
            <a:ext cx="11401424" cy="5057535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FF33CC"/>
                </a:solidFill>
                <a:effectLst/>
                <a:latin typeface="Arial" panose="020B0604020202020204" pitchFamily="34" charset="0"/>
              </a:rPr>
              <a:t>Overflow</a:t>
            </a:r>
          </a:p>
          <a:p>
            <a:r>
              <a:rPr lang="en-US" b="0" i="0" dirty="0">
                <a:effectLst/>
                <a:latin typeface="Arial" panose="020B0604020202020204" pitchFamily="34" charset="0"/>
              </a:rPr>
              <a:t>Overflow</a:t>
            </a:r>
            <a:r>
              <a:rPr lang="fr-FR" b="0" i="0" dirty="0">
                <a:effectLst/>
                <a:latin typeface="Arial" panose="020B0604020202020204" pitchFamily="34" charset="0"/>
              </a:rPr>
              <a:t> Gère le dépassement du contenu d'une boîte para l'espace de sa zone « content ». </a:t>
            </a:r>
          </a:p>
          <a:p>
            <a:r>
              <a:rPr lang="fr-FR" dirty="0"/>
              <a:t>Par exemple, si le contenu d'une boîte prend plus de place que l'espace qui est disposé disponible, à cause d'une contrainte, alors, c'est le comportement par défaut </a:t>
            </a:r>
          </a:p>
          <a:p>
            <a:r>
              <a:rPr lang="fr-FR" dirty="0"/>
              <a:t>On peut contrôler ce comportement avec les différentes valeurs de la propriété </a:t>
            </a:r>
            <a:r>
              <a:rPr lang="fr-FR" dirty="0" err="1"/>
              <a:t>overflow</a:t>
            </a:r>
            <a:r>
              <a:rPr lang="fr-FR" dirty="0"/>
              <a:t> </a:t>
            </a:r>
          </a:p>
          <a:p>
            <a:endParaRPr lang="fr-FR" dirty="0"/>
          </a:p>
          <a:p>
            <a:r>
              <a:rPr lang="fr-FR" dirty="0">
                <a:solidFill>
                  <a:srgbClr val="FF33CC"/>
                </a:solidFill>
              </a:rPr>
              <a:t>Propriété</a:t>
            </a:r>
          </a:p>
          <a:p>
            <a:r>
              <a:rPr lang="fr-FR" dirty="0">
                <a:solidFill>
                  <a:srgbClr val="FFC000"/>
                </a:solidFill>
              </a:rPr>
              <a:t>Visible : </a:t>
            </a:r>
            <a:r>
              <a:rPr lang="fr-FR" dirty="0"/>
              <a:t>Le contenu qui dépasse est visible c'est la valeur par défaut </a:t>
            </a:r>
          </a:p>
          <a:p>
            <a:r>
              <a:rPr lang="fr-FR" dirty="0" err="1">
                <a:solidFill>
                  <a:srgbClr val="FFC000"/>
                </a:solidFill>
              </a:rPr>
              <a:t>Hidden</a:t>
            </a:r>
            <a:r>
              <a:rPr lang="fr-FR" dirty="0">
                <a:solidFill>
                  <a:srgbClr val="FFC000"/>
                </a:solidFill>
              </a:rPr>
              <a:t> : </a:t>
            </a:r>
            <a:r>
              <a:rPr lang="fr-FR" dirty="0"/>
              <a:t>le contenu qui dépasse est caché  </a:t>
            </a:r>
          </a:p>
          <a:p>
            <a:r>
              <a:rPr lang="fr-FR" dirty="0">
                <a:solidFill>
                  <a:srgbClr val="FFC000"/>
                </a:solidFill>
              </a:rPr>
              <a:t>Scroll  :</a:t>
            </a:r>
            <a:r>
              <a:rPr lang="fr-FR" dirty="0"/>
              <a:t> des barres de défilement apparaissent sur les côtes de la boîte qui permettent d'afficher le contenu qui          	dépasse </a:t>
            </a:r>
          </a:p>
          <a:p>
            <a:r>
              <a:rPr lang="fr-FR" dirty="0">
                <a:solidFill>
                  <a:srgbClr val="FFC000"/>
                </a:solidFill>
              </a:rPr>
              <a:t>Auto : </a:t>
            </a:r>
            <a:r>
              <a:rPr lang="fr-FR" dirty="0"/>
              <a:t>une ou plusieurs barres de défilement apparaissent en fonction des besoins sur le côté de la boîte pour 	afficher le contenu qui  dépasse 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4227A40-AECE-47F5-8CC0-920D3EDE972C}"/>
              </a:ext>
            </a:extLst>
          </p:cNvPr>
          <p:cNvSpPr txBox="1"/>
          <p:nvPr/>
        </p:nvSpPr>
        <p:spPr>
          <a:xfrm>
            <a:off x="657225" y="4743361"/>
            <a:ext cx="61150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example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pPr algn="l"/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max-height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 20em;</a:t>
            </a:r>
          </a:p>
          <a:p>
            <a:pPr algn="l"/>
            <a:r>
              <a:rPr lang="en-US" b="0" i="0" dirty="0">
                <a:solidFill>
                  <a:srgbClr val="FFC000"/>
                </a:solidFill>
                <a:effectLst/>
                <a:latin typeface="Courier New" panose="02070309020205020404" pitchFamily="49" charset="0"/>
              </a:rPr>
              <a:t>overflow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: auto;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360881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DD09A00-09BB-48D8-A61E-AAB4CA402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0037" y="371595"/>
            <a:ext cx="11591925" cy="6114810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33CC"/>
                </a:solidFill>
              </a:rPr>
              <a:t>Le positionnement </a:t>
            </a:r>
          </a:p>
          <a:p>
            <a:r>
              <a:rPr lang="fr-FR" dirty="0"/>
              <a:t>il est possible de contourner le flux d'une autre façon, en appliquant la propriété position qui va permettre de donner à l'élément concerné une position en fonction de coordonnées en utilisant des propriétés : </a:t>
            </a:r>
            <a:r>
              <a:rPr lang="fr-FR" dirty="0">
                <a:solidFill>
                  <a:srgbClr val="FF33CC"/>
                </a:solidFill>
              </a:rPr>
              <a:t>top</a:t>
            </a:r>
            <a:r>
              <a:rPr lang="fr-FR" dirty="0"/>
              <a:t>, </a:t>
            </a:r>
            <a:r>
              <a:rPr lang="fr-FR" dirty="0" err="1">
                <a:solidFill>
                  <a:srgbClr val="FF33CC"/>
                </a:solidFill>
              </a:rPr>
              <a:t>bottom</a:t>
            </a:r>
            <a:r>
              <a:rPr lang="fr-FR" dirty="0"/>
              <a:t>, </a:t>
            </a:r>
            <a:r>
              <a:rPr lang="fr-FR" dirty="0" err="1">
                <a:solidFill>
                  <a:srgbClr val="FF33CC"/>
                </a:solidFill>
              </a:rPr>
              <a:t>left</a:t>
            </a:r>
            <a:r>
              <a:rPr lang="fr-FR" dirty="0"/>
              <a:t>, </a:t>
            </a:r>
            <a:r>
              <a:rPr lang="fr-FR" dirty="0">
                <a:solidFill>
                  <a:srgbClr val="FF33CC"/>
                </a:solidFill>
              </a:rPr>
              <a:t>right</a:t>
            </a:r>
            <a:r>
              <a:rPr lang="fr-FR" dirty="0"/>
              <a:t> pour déclarer c'est coordonné. </a:t>
            </a:r>
          </a:p>
          <a:p>
            <a:r>
              <a:rPr lang="fr-FR" dirty="0" err="1">
                <a:solidFill>
                  <a:srgbClr val="FF33CC"/>
                </a:solidFill>
              </a:rPr>
              <a:t>Static</a:t>
            </a:r>
            <a:r>
              <a:rPr lang="fr-FR" dirty="0"/>
              <a:t> : </a:t>
            </a:r>
          </a:p>
          <a:p>
            <a:r>
              <a:rPr lang="fr-FR" dirty="0"/>
              <a:t>C'est la valeur par défaut, la position dépend du flux normal du document. </a:t>
            </a:r>
          </a:p>
          <a:p>
            <a:r>
              <a:rPr lang="fr-FR" dirty="0"/>
              <a:t>Aucune coordonnée n'est prise en compte. </a:t>
            </a:r>
          </a:p>
          <a:p>
            <a:endParaRPr lang="en-US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05103B7E-DCC7-43EE-A2DF-F89EA4D61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155" y="2914530"/>
            <a:ext cx="3173419" cy="3571875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9C829F73-13FD-42C6-9D25-AD7128D90B15}"/>
              </a:ext>
            </a:extLst>
          </p:cNvPr>
          <p:cNvSpPr txBox="1"/>
          <p:nvPr/>
        </p:nvSpPr>
        <p:spPr>
          <a:xfrm>
            <a:off x="914400" y="3269306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.yellow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yellow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559232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DD09A00-09BB-48D8-A61E-AAB4CA402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0037" y="371595"/>
            <a:ext cx="11591925" cy="6114810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33CC"/>
                </a:solidFill>
              </a:rPr>
              <a:t>Relatif</a:t>
            </a:r>
            <a:r>
              <a:rPr lang="fr-FR" dirty="0"/>
              <a:t>: dans ce cas, on peut déplacer l'élément par rapport à sa position initiale dans le flux </a:t>
            </a:r>
          </a:p>
          <a:p>
            <a:endParaRPr lang="fr-FR" dirty="0"/>
          </a:p>
          <a:p>
            <a:r>
              <a:rPr lang="fr-FR" dirty="0"/>
              <a:t>CSS :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yellow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yellow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09C99BF-92AC-448E-BF3D-D11D3058F703}"/>
              </a:ext>
            </a:extLst>
          </p:cNvPr>
          <p:cNvSpPr txBox="1"/>
          <p:nvPr/>
        </p:nvSpPr>
        <p:spPr>
          <a:xfrm>
            <a:off x="5962648" y="1850455"/>
            <a:ext cx="368617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CSS :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.</a:t>
            </a:r>
            <a:r>
              <a:rPr lang="en-US" b="0" i="0" dirty="0">
                <a:solidFill>
                  <a:srgbClr val="FF33CC"/>
                </a:solidFill>
                <a:effectLst/>
                <a:latin typeface="Courier New" panose="02070309020205020404" pitchFamily="49" charset="0"/>
              </a:rPr>
              <a:t>yellow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{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yellow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b="0" i="0" dirty="0">
                <a:effectLst/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F74092E-1C9E-44E0-ABA3-071E62B55E44}"/>
              </a:ext>
            </a:extLst>
          </p:cNvPr>
          <p:cNvSpPr txBox="1"/>
          <p:nvPr/>
        </p:nvSpPr>
        <p:spPr>
          <a:xfrm>
            <a:off x="2915389" y="5097879"/>
            <a:ext cx="6429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C000"/>
                </a:solidFill>
              </a:rPr>
              <a:t>Ici l'élément sera positionné plus bas de 0PX et plus à droite de 40PX par rapport à sa position initiale dans le flux 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E84798D-77A8-4D43-95CC-C60A65CA7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019" y="1567491"/>
            <a:ext cx="1839303" cy="2901891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736DEBF-8836-497D-9EDE-F6DA8E5CF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4764" y="1675324"/>
            <a:ext cx="2547198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30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63D027A-47A3-4446-B0EA-9CFF93889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2516" y="343140"/>
            <a:ext cx="11281834" cy="1409460"/>
          </a:xfrm>
        </p:spPr>
        <p:txBody>
          <a:bodyPr>
            <a:normAutofit lnSpcReduction="10000"/>
          </a:bodyPr>
          <a:lstStyle/>
          <a:p>
            <a:r>
              <a:rPr lang="fr-FR" dirty="0" err="1">
                <a:solidFill>
                  <a:srgbClr val="FF33CC"/>
                </a:solidFill>
              </a:rPr>
              <a:t>Absolute</a:t>
            </a:r>
            <a:r>
              <a:rPr lang="fr-FR" dirty="0">
                <a:solidFill>
                  <a:srgbClr val="FF33CC"/>
                </a:solidFill>
              </a:rPr>
              <a:t> :</a:t>
            </a:r>
            <a:r>
              <a:rPr lang="fr-FR" dirty="0"/>
              <a:t> 
Dans ce cas, on peut déplacer l'élément par rapport à la position du premier élément parent qui a la propriété position avec la valeur relative où absolue.</a:t>
            </a:r>
          </a:p>
          <a:p>
            <a:r>
              <a:rPr lang="fr-FR" dirty="0"/>
              <a:t>L'élément body est configuré par défaut comme étant position relative Ce qui en fait une origine par défaut des éléments ainsi positionnés.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BC14D20-0E99-4DDD-81C9-CAC52E6B7CD5}"/>
              </a:ext>
            </a:extLst>
          </p:cNvPr>
          <p:cNvSpPr txBox="1"/>
          <p:nvPr/>
        </p:nvSpPr>
        <p:spPr>
          <a:xfrm>
            <a:off x="662516" y="1945839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.yellow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yellow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absolute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   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40px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17185E6-FC98-4B98-978B-DDBD84B46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549" y="1836182"/>
            <a:ext cx="2657475" cy="269498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11BAC627-7D83-4124-A350-A36F587DE75A}"/>
              </a:ext>
            </a:extLst>
          </p:cNvPr>
          <p:cNvSpPr txBox="1"/>
          <p:nvPr/>
        </p:nvSpPr>
        <p:spPr>
          <a:xfrm>
            <a:off x="942974" y="5031939"/>
            <a:ext cx="10906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Ici, l’éléments ayant la propriété position modifier Exemple sera positionné à respectives ,20 pixels de haut et 40 pixels du côté gauche Par rapport aux parents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198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63D027A-47A3-4446-B0EA-9CFF93889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2516" y="343140"/>
            <a:ext cx="11281834" cy="1409460"/>
          </a:xfrm>
        </p:spPr>
        <p:txBody>
          <a:bodyPr>
            <a:normAutofit lnSpcReduction="10000"/>
          </a:bodyPr>
          <a:lstStyle/>
          <a:p>
            <a:r>
              <a:rPr lang="fr-FR" dirty="0" err="1">
                <a:solidFill>
                  <a:srgbClr val="FF33CC"/>
                </a:solidFill>
              </a:rPr>
              <a:t>Fixed</a:t>
            </a:r>
            <a:r>
              <a:rPr lang="fr-FR" dirty="0">
                <a:solidFill>
                  <a:srgbClr val="FF33CC"/>
                </a:solidFill>
              </a:rPr>
              <a:t> :</a:t>
            </a:r>
            <a:r>
              <a:rPr lang="fr-FR" dirty="0"/>
              <a:t> 
Dans ce cas le positionnement se fait par rapport au bord du </a:t>
            </a:r>
            <a:r>
              <a:rPr lang="fr-FR" dirty="0" err="1"/>
              <a:t>viewport</a:t>
            </a:r>
            <a:r>
              <a:rPr lang="fr-FR" dirty="0"/>
              <a:t>, c'est-à-dire du cadre d'affichage du navigateur internet.</a:t>
            </a:r>
          </a:p>
          <a:p>
            <a:r>
              <a:rPr lang="fr-FR" dirty="0"/>
              <a:t>c'est le cas de parties du document qui collent au bord de la fenêtre du navigateur même si l'on scroll le document .</a:t>
            </a:r>
            <a:endParaRPr lang="en-US" dirty="0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BB2207C1-CDE9-465A-B05E-D3C7DC76CDDE}"/>
              </a:ext>
            </a:extLst>
          </p:cNvPr>
          <p:cNvSpPr txBox="1">
            <a:spLocks/>
          </p:cNvSpPr>
          <p:nvPr/>
        </p:nvSpPr>
        <p:spPr>
          <a:xfrm>
            <a:off x="662516" y="2276715"/>
            <a:ext cx="11281834" cy="140946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>
                <a:solidFill>
                  <a:srgbClr val="FF33CC"/>
                </a:solidFill>
              </a:rPr>
              <a:t>Sticky</a:t>
            </a:r>
            <a:r>
              <a:rPr lang="fr-FR" dirty="0">
                <a:solidFill>
                  <a:srgbClr val="FF33CC"/>
                </a:solidFill>
              </a:rPr>
              <a:t> :</a:t>
            </a:r>
            <a:r>
              <a:rPr lang="fr-FR" dirty="0"/>
              <a:t> 
dans ce cas le positionnement se fait par rapport au bord du </a:t>
            </a:r>
            <a:r>
              <a:rPr lang="fr-FR" dirty="0" err="1"/>
              <a:t>viewport</a:t>
            </a:r>
            <a:r>
              <a:rPr lang="fr-FR" dirty="0"/>
              <a:t>, c'est à dire du cadre d'affichage du navigateur internet mais seulement si l'élément est en dehors de celui-ci. </a:t>
            </a:r>
          </a:p>
          <a:p>
            <a:r>
              <a:rPr lang="fr-FR" dirty="0"/>
              <a:t>En général ce comportement s'observe lorsque l'on scroll le document et que l'on observe des parties qui colle au bord alors qu‘il ne devrait plus être visible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91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E30D7E-1675-44A7-A7C1-1E637310A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150" y="1771650"/>
            <a:ext cx="6246256" cy="864761"/>
          </a:xfrm>
        </p:spPr>
        <p:txBody>
          <a:bodyPr/>
          <a:lstStyle/>
          <a:p>
            <a:r>
              <a:rPr lang="fr-FR" b="0" i="0" dirty="0">
                <a:effectLst/>
                <a:latin typeface="Arial" panose="020B0604020202020204" pitchFamily="34" charset="0"/>
              </a:rPr>
              <a:t>Responsive Web design</a:t>
            </a:r>
            <a:endParaRPr lang="en-US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4C4A3A-5944-49F8-A94B-825E30E4F7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24426" y="2636411"/>
            <a:ext cx="1358370" cy="381000"/>
          </a:xfrm>
        </p:spPr>
        <p:txBody>
          <a:bodyPr/>
          <a:lstStyle/>
          <a:p>
            <a:r>
              <a:rPr lang="fr-FR" dirty="0"/>
              <a:t>Semaine 3</a:t>
            </a:r>
            <a:endParaRPr lang="en-US" dirty="0"/>
          </a:p>
        </p:txBody>
      </p:sp>
      <p:sp>
        <p:nvSpPr>
          <p:cNvPr id="4" name="Espace réservé du texte 2">
            <a:extLst>
              <a:ext uri="{FF2B5EF4-FFF2-40B4-BE49-F238E27FC236}">
                <a16:creationId xmlns:a16="http://schemas.microsoft.com/office/drawing/2014/main" id="{5D139EA3-5967-49B4-80CF-D27D818DCE13}"/>
              </a:ext>
            </a:extLst>
          </p:cNvPr>
          <p:cNvSpPr txBox="1">
            <a:spLocks/>
          </p:cNvSpPr>
          <p:nvPr/>
        </p:nvSpPr>
        <p:spPr>
          <a:xfrm>
            <a:off x="10906126" y="6477000"/>
            <a:ext cx="1358370" cy="381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Module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8710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EE461E-E26E-4834-B1B0-3E57D05D4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570" y="1933575"/>
            <a:ext cx="5385830" cy="1379111"/>
          </a:xfrm>
        </p:spPr>
        <p:txBody>
          <a:bodyPr>
            <a:normAutofit/>
          </a:bodyPr>
          <a:lstStyle/>
          <a:p>
            <a:pPr algn="ctr"/>
            <a:r>
              <a:rPr lang="fr-FR" sz="5400" dirty="0" err="1"/>
              <a:t>Jquery</a:t>
            </a:r>
            <a:endParaRPr lang="en-US" sz="54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1C6AAA3-B229-4629-8D31-60292F6D0ED4}"/>
              </a:ext>
            </a:extLst>
          </p:cNvPr>
          <p:cNvSpPr txBox="1"/>
          <p:nvPr/>
        </p:nvSpPr>
        <p:spPr>
          <a:xfrm>
            <a:off x="5422385" y="3175983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Semaine 2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0DA0D13-75A5-4585-BF9F-DA4DE61C975C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9133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EE461E-E26E-4834-B1B0-3E57D05D4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570" y="1933575"/>
            <a:ext cx="5385830" cy="1379111"/>
          </a:xfrm>
        </p:spPr>
        <p:txBody>
          <a:bodyPr>
            <a:normAutofit/>
          </a:bodyPr>
          <a:lstStyle/>
          <a:p>
            <a:pPr algn="ctr"/>
            <a:r>
              <a:rPr lang="fr-FR" sz="5400" dirty="0"/>
              <a:t>Installation </a:t>
            </a:r>
            <a:endParaRPr lang="en-US" sz="54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1C6AAA3-B229-4629-8D31-60292F6D0ED4}"/>
              </a:ext>
            </a:extLst>
          </p:cNvPr>
          <p:cNvSpPr txBox="1"/>
          <p:nvPr/>
        </p:nvSpPr>
        <p:spPr>
          <a:xfrm>
            <a:off x="5422385" y="3175983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Semaine 2</a:t>
            </a:r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0DA0D13-75A5-4585-BF9F-DA4DE61C975C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546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1EDE6A-3278-46B2-A330-9F0BBA409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538" y="4571999"/>
            <a:ext cx="8208923" cy="828011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E44D26"/>
                </a:solidFill>
                <a:effectLst/>
                <a:latin typeface="-apple-system"/>
              </a:rPr>
              <a:t>HTML5</a:t>
            </a:r>
            <a:r>
              <a:rPr lang="fr-FR" sz="1800" b="0" i="0" dirty="0">
                <a:effectLst/>
                <a:latin typeface="-apple-system"/>
              </a:rPr>
              <a:t> et le </a:t>
            </a:r>
            <a:r>
              <a:rPr lang="fr-FR" sz="1800" b="1" i="0" dirty="0">
                <a:solidFill>
                  <a:srgbClr val="379AD6"/>
                </a:solidFill>
                <a:effectLst/>
                <a:latin typeface="-apple-system"/>
              </a:rPr>
              <a:t>CSS3</a:t>
            </a:r>
            <a:endParaRPr lang="en-US" sz="1800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99784" y="589936"/>
            <a:ext cx="599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Présentation du sujet </a:t>
            </a:r>
            <a:endParaRPr lang="en-US" sz="2800" b="1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43E470D-4671-47A4-8585-B55400C43680}"/>
              </a:ext>
            </a:extLst>
          </p:cNvPr>
          <p:cNvSpPr txBox="1">
            <a:spLocks/>
          </p:cNvSpPr>
          <p:nvPr/>
        </p:nvSpPr>
        <p:spPr>
          <a:xfrm>
            <a:off x="1652776" y="1663097"/>
            <a:ext cx="8886445" cy="9472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1800" dirty="0">
                <a:latin typeface="-apple-system"/>
              </a:rPr>
              <a:t>Le HTML et le CSS sont des langages web de base, on commence donc généralement par leur apprentissage car ils sont incontournables.</a:t>
            </a:r>
            <a:endParaRPr lang="en-US" sz="1800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8899598F-ED1C-4FAF-A658-0649F763AB5A}"/>
              </a:ext>
            </a:extLst>
          </p:cNvPr>
          <p:cNvSpPr txBox="1">
            <a:spLocks/>
          </p:cNvSpPr>
          <p:nvPr/>
        </p:nvSpPr>
        <p:spPr>
          <a:xfrm>
            <a:off x="1652776" y="2815058"/>
            <a:ext cx="8886445" cy="11307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1800" dirty="0">
                <a:latin typeface="-apple-system"/>
              </a:rPr>
            </a:br>
            <a:br>
              <a:rPr lang="fr-FR" sz="1800" dirty="0">
                <a:latin typeface="-apple-system"/>
              </a:rPr>
            </a:br>
            <a:r>
              <a:rPr lang="fr-FR" sz="1800" dirty="0">
                <a:latin typeface="-apple-system"/>
              </a:rPr>
              <a:t>l’idée est que vous compreniez à quoi correspond chaque notion, </a:t>
            </a:r>
          </a:p>
          <a:p>
            <a:pPr algn="ctr"/>
            <a:r>
              <a:rPr lang="fr-FR" sz="1800" dirty="0">
                <a:latin typeface="-apple-system"/>
              </a:rPr>
              <a:t>pour qu’à la fin </a:t>
            </a:r>
            <a:r>
              <a:rPr lang="fr-FR" sz="1800" dirty="0" err="1">
                <a:latin typeface="-apple-system"/>
              </a:rPr>
              <a:t>dES</a:t>
            </a:r>
            <a:r>
              <a:rPr lang="fr-FR" sz="1800" dirty="0">
                <a:latin typeface="-apple-system"/>
              </a:rPr>
              <a:t> cours vous soyez totalement autonomes</a:t>
            </a:r>
            <a:br>
              <a:rPr lang="fr-FR" sz="1800" dirty="0">
                <a:latin typeface="-apple-system"/>
              </a:rPr>
            </a:br>
            <a:endParaRPr lang="en-US" sz="18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90CB2D-C974-4BA1-847A-B31F3BEC4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987" y="5342025"/>
            <a:ext cx="828012" cy="82801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DE9E90E-6C04-4017-826C-01AB9AE7D1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5342025"/>
            <a:ext cx="828012" cy="828012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6D0A0F52-CB9F-431F-BB3F-633F85B127D8}"/>
              </a:ext>
            </a:extLst>
          </p:cNvPr>
          <p:cNvSpPr txBox="1">
            <a:spLocks/>
          </p:cNvSpPr>
          <p:nvPr/>
        </p:nvSpPr>
        <p:spPr>
          <a:xfrm>
            <a:off x="10963922" y="6329779"/>
            <a:ext cx="1145238" cy="4107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1800">
                <a:latin typeface="-apple-system"/>
              </a:rPr>
            </a:br>
            <a:br>
              <a:rPr lang="fr-FR" sz="1800">
                <a:latin typeface="-apple-system"/>
              </a:rPr>
            </a:br>
            <a:r>
              <a:rPr lang="fr-FR" sz="1800" b="1">
                <a:solidFill>
                  <a:srgbClr val="E44D26"/>
                </a:solidFill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4ECB43D2-18D2-4A74-A7A2-9782B04B0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35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9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50DA0D13-75A5-4585-BF9F-DA4DE61C975C}"/>
              </a:ext>
            </a:extLst>
          </p:cNvPr>
          <p:cNvSpPr txBox="1"/>
          <p:nvPr/>
        </p:nvSpPr>
        <p:spPr>
          <a:xfrm>
            <a:off x="10846315" y="6414483"/>
            <a:ext cx="134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2</a:t>
            </a:r>
            <a:endParaRPr lang="en-US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9A5C766-E94B-4994-8D6A-29BF6C527C08}"/>
              </a:ext>
            </a:extLst>
          </p:cNvPr>
          <p:cNvSpPr txBox="1"/>
          <p:nvPr/>
        </p:nvSpPr>
        <p:spPr>
          <a:xfrm>
            <a:off x="619125" y="19441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Download jQuery | jQuery</a:t>
            </a:r>
            <a:endParaRPr lang="en-US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E0739E9-FE08-494C-A01C-2EBADCA792C7}"/>
              </a:ext>
            </a:extLst>
          </p:cNvPr>
          <p:cNvSpPr txBox="1"/>
          <p:nvPr/>
        </p:nvSpPr>
        <p:spPr>
          <a:xfrm>
            <a:off x="619125" y="342900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hlinkClick r:id="rId3"/>
              </a:rPr>
              <a:t>jquery</a:t>
            </a:r>
            <a:r>
              <a:rPr lang="en-US" dirty="0">
                <a:hlinkClick r:id="rId3"/>
              </a:rPr>
              <a:t> - Libraries - </a:t>
            </a:r>
            <a:r>
              <a:rPr lang="en-US" dirty="0" err="1">
                <a:hlinkClick r:id="rId3"/>
              </a:rPr>
              <a:t>cdnjs</a:t>
            </a:r>
            <a:r>
              <a:rPr lang="en-US" dirty="0">
                <a:hlinkClick r:id="rId3"/>
              </a:rPr>
              <a:t> - The #1 free and open source CDN built to make life easier for developers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861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99784" y="589936"/>
            <a:ext cx="599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  <a:latin typeface="Century Gothic (Corps)"/>
              </a:rPr>
              <a:t>Maitre de son environnement</a:t>
            </a:r>
            <a:endParaRPr lang="en-US" sz="2800" b="1" dirty="0">
              <a:latin typeface="Century Gothic (Corps)"/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E89A61AF-1B27-438D-8EC9-1D80DCBF52A9}"/>
              </a:ext>
            </a:extLst>
          </p:cNvPr>
          <p:cNvSpPr/>
          <p:nvPr/>
        </p:nvSpPr>
        <p:spPr>
          <a:xfrm>
            <a:off x="1838632" y="1946787"/>
            <a:ext cx="2261420" cy="2182761"/>
          </a:xfrm>
          <a:prstGeom prst="ellipse">
            <a:avLst/>
          </a:prstGeom>
          <a:solidFill>
            <a:schemeClr val="tx1"/>
          </a:solidFill>
          <a:ln w="28575" cap="flat" cmpd="sng" algn="ctr">
            <a:solidFill>
              <a:srgbClr val="86CF04"/>
            </a:solidFill>
            <a:prstDash val="solid"/>
            <a:round/>
            <a:headEnd type="none" w="med" len="med"/>
            <a:tailEnd type="none" w="med" len="med"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28C20D7E-92D6-4261-9E95-36B25CF6DA4F}"/>
              </a:ext>
            </a:extLst>
          </p:cNvPr>
          <p:cNvSpPr/>
          <p:nvPr/>
        </p:nvSpPr>
        <p:spPr>
          <a:xfrm>
            <a:off x="5024283" y="1946786"/>
            <a:ext cx="2261420" cy="2182761"/>
          </a:xfrm>
          <a:prstGeom prst="ellipse">
            <a:avLst/>
          </a:prstGeom>
          <a:solidFill>
            <a:schemeClr val="tx1"/>
          </a:solidFill>
          <a:ln w="28575">
            <a:solidFill>
              <a:srgbClr val="F4AE00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FCC8BED-0302-485B-8D1A-44B0A8B90350}"/>
              </a:ext>
            </a:extLst>
          </p:cNvPr>
          <p:cNvSpPr/>
          <p:nvPr/>
        </p:nvSpPr>
        <p:spPr>
          <a:xfrm>
            <a:off x="8209934" y="1946786"/>
            <a:ext cx="2261420" cy="2182761"/>
          </a:xfrm>
          <a:prstGeom prst="ellipse">
            <a:avLst/>
          </a:prstGeom>
          <a:solidFill>
            <a:schemeClr val="tx1"/>
          </a:solidFill>
          <a:ln w="28575">
            <a:solidFill>
              <a:srgbClr val="EE96BB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6A6488C-B16E-4950-BA03-6837A523A1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952" y="1974856"/>
            <a:ext cx="2162077" cy="2388227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18556046-9C5E-4B70-9C17-2B2B8D00EE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632" y="1921304"/>
            <a:ext cx="2379401" cy="2233724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pic>
        <p:nvPicPr>
          <p:cNvPr id="22" name="Image 21" descr="Une image contenant texte, table, assis, équipement électronique&#10;&#10;Description générée automatiquement">
            <a:extLst>
              <a:ext uri="{FF2B5EF4-FFF2-40B4-BE49-F238E27FC236}">
                <a16:creationId xmlns:a16="http://schemas.microsoft.com/office/drawing/2014/main" id="{B4773584-AF50-4950-A7F7-59EB78BEBE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246" y="2234017"/>
            <a:ext cx="3182793" cy="1895530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E6BD2D1C-5626-4AE5-90A6-B8FFC34F6076}"/>
              </a:ext>
            </a:extLst>
          </p:cNvPr>
          <p:cNvSpPr txBox="1"/>
          <p:nvPr/>
        </p:nvSpPr>
        <p:spPr>
          <a:xfrm>
            <a:off x="2202425" y="4444747"/>
            <a:ext cx="1533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7DC302"/>
                </a:solidFill>
              </a:rPr>
              <a:t>Windows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F32399B0-889A-4093-8DCF-7FDFB84F5101}"/>
              </a:ext>
            </a:extLst>
          </p:cNvPr>
          <p:cNvSpPr txBox="1"/>
          <p:nvPr/>
        </p:nvSpPr>
        <p:spPr>
          <a:xfrm>
            <a:off x="8573727" y="4527130"/>
            <a:ext cx="1533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F6CFDF"/>
                </a:solidFill>
              </a:rPr>
              <a:t>Mac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933097D-A384-497D-825E-228E4CF8A007}"/>
              </a:ext>
            </a:extLst>
          </p:cNvPr>
          <p:cNvSpPr txBox="1"/>
          <p:nvPr/>
        </p:nvSpPr>
        <p:spPr>
          <a:xfrm>
            <a:off x="5388075" y="4554481"/>
            <a:ext cx="1533833" cy="369332"/>
          </a:xfrm>
          <a:prstGeom prst="rect">
            <a:avLst/>
          </a:prstGeom>
          <a:noFill/>
          <a:effectLst>
            <a:outerShdw blurRad="76200" dir="13500000" sy="23000" kx="1200000" algn="br" rotWithShape="0">
              <a:schemeClr val="bg1">
                <a:alpha val="2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F5B100"/>
                </a:solidFill>
              </a:rPr>
              <a:t>Linux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29" name="Titre 1">
            <a:extLst>
              <a:ext uri="{FF2B5EF4-FFF2-40B4-BE49-F238E27FC236}">
                <a16:creationId xmlns:a16="http://schemas.microsoft.com/office/drawing/2014/main" id="{B35520CD-FB0A-4041-96D0-AB8343836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3922" y="6329779"/>
            <a:ext cx="1145238" cy="410760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E44D26"/>
                </a:solidFill>
                <a:effectLst/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30" name="Image 29">
            <a:extLst>
              <a:ext uri="{FF2B5EF4-FFF2-40B4-BE49-F238E27FC236}">
                <a16:creationId xmlns:a16="http://schemas.microsoft.com/office/drawing/2014/main" id="{5B93D31C-1998-4092-98C8-D9D0355449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0525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24" grpId="0"/>
      <p:bldP spid="25" grpId="0"/>
      <p:bldP spid="26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909512" y="823399"/>
            <a:ext cx="599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dirty="0">
                <a:effectLst/>
                <a:latin typeface="Century Gothic (Corps)"/>
              </a:rPr>
              <a:t>Maitre de son environnement</a:t>
            </a:r>
            <a:endParaRPr lang="en-US" sz="2800" b="1" dirty="0">
              <a:latin typeface="Century Gothic (Corps)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BD1DB36-18E8-4583-9AE4-41C099301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371" y="2451370"/>
            <a:ext cx="8033258" cy="2978109"/>
          </a:xfrm>
          <a:prstGeom prst="rect">
            <a:avLst/>
          </a:prstGeom>
          <a:effectLst>
            <a:innerShdw blurRad="63500" dist="50800" dir="8100000">
              <a:prstClr val="black">
                <a:alpha val="50000"/>
              </a:prstClr>
            </a:innerShdw>
          </a:effectLst>
        </p:spPr>
      </p:pic>
      <p:sp>
        <p:nvSpPr>
          <p:cNvPr id="16" name="Titre 1">
            <a:extLst>
              <a:ext uri="{FF2B5EF4-FFF2-40B4-BE49-F238E27FC236}">
                <a16:creationId xmlns:a16="http://schemas.microsoft.com/office/drawing/2014/main" id="{24BC0505-F9A4-46B9-9509-4D9C91A2F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3922" y="6329779"/>
            <a:ext cx="1145238" cy="410760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E44D26"/>
                </a:solidFill>
                <a:effectLst/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299C1116-34EF-41D6-BE73-05FECBA30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043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1EDE6A-3278-46B2-A330-9F0BBA409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3922" y="6329779"/>
            <a:ext cx="1145238" cy="410760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E44D26"/>
                </a:solidFill>
                <a:effectLst/>
                <a:latin typeface="-apple-system"/>
              </a:rPr>
              <a:t>HTML5</a:t>
            </a:r>
            <a:endParaRPr lang="en-US" sz="1800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99784" y="589936"/>
            <a:ext cx="599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Le web</a:t>
            </a:r>
            <a:endParaRPr lang="en-US" sz="2800" b="1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8899598F-ED1C-4FAF-A658-0649F763AB5A}"/>
              </a:ext>
            </a:extLst>
          </p:cNvPr>
          <p:cNvSpPr txBox="1">
            <a:spLocks/>
          </p:cNvSpPr>
          <p:nvPr/>
        </p:nvSpPr>
        <p:spPr>
          <a:xfrm>
            <a:off x="639193" y="2132608"/>
            <a:ext cx="10764408" cy="141993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fr-FR" sz="2000" dirty="0">
                <a:latin typeface="-apple-system"/>
              </a:rPr>
            </a:br>
            <a:br>
              <a:rPr lang="fr-FR" sz="2000" dirty="0">
                <a:latin typeface="-apple-system"/>
              </a:rPr>
            </a:br>
            <a:r>
              <a:rPr lang="fr-FR" sz="2000" dirty="0"/>
              <a:t>c’est une </a:t>
            </a:r>
            <a:r>
              <a:rPr lang="fr-FR" sz="2000" b="1" dirty="0">
                <a:solidFill>
                  <a:srgbClr val="FFC000"/>
                </a:solidFill>
              </a:rPr>
              <a:t>référence aux liens hypertextes</a:t>
            </a:r>
            <a:r>
              <a:rPr lang="fr-FR" sz="2000" dirty="0">
                <a:solidFill>
                  <a:srgbClr val="FFC000"/>
                </a:solidFill>
              </a:rPr>
              <a:t> </a:t>
            </a:r>
            <a:r>
              <a:rPr lang="fr-FR" sz="2000" dirty="0"/>
              <a:t>qui constituent Internet et qui permettent de naviguer de site en site, de page en page, de contenu en contenu</a:t>
            </a:r>
            <a:br>
              <a:rPr lang="fr-FR" sz="2000" dirty="0">
                <a:latin typeface="-apple-system"/>
              </a:rPr>
            </a:br>
            <a:endParaRPr lang="en-US" sz="200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7B87989-3B0C-43AF-AF99-54FDE2B4E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3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1386C98F-D3AC-4F8C-B6BC-2F81AE405CC0}"/>
              </a:ext>
            </a:extLst>
          </p:cNvPr>
          <p:cNvSpPr txBox="1"/>
          <p:nvPr/>
        </p:nvSpPr>
        <p:spPr>
          <a:xfrm>
            <a:off x="2899783" y="605043"/>
            <a:ext cx="59984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i="0" dirty="0">
                <a:effectLst/>
              </a:rPr>
              <a:t>Qu’est-ce qu’un éditeur de texte ?</a:t>
            </a:r>
          </a:p>
          <a:p>
            <a:pPr algn="ctr"/>
            <a:r>
              <a:rPr lang="fr-FR" sz="2400" b="1" dirty="0"/>
              <a:t> </a:t>
            </a:r>
            <a:endParaRPr lang="en-US" sz="24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E25AAB-B4A1-45BB-86B6-1F990EEDB165}"/>
              </a:ext>
            </a:extLst>
          </p:cNvPr>
          <p:cNvSpPr/>
          <p:nvPr/>
        </p:nvSpPr>
        <p:spPr>
          <a:xfrm>
            <a:off x="673142" y="2749346"/>
            <a:ext cx="10451690" cy="13593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b="0" i="0" dirty="0">
                <a:solidFill>
                  <a:schemeClr val="tx1"/>
                </a:solidFill>
                <a:effectLst/>
                <a:latin typeface="-apple-system"/>
              </a:rPr>
              <a:t>Un éditeur de texte est un programme qui va nous permettre d’écrire des lignes de code et de simplifier l’écriture de ce code en embarquant des fonctionnalités utiles comme l’</a:t>
            </a:r>
            <a:r>
              <a:rPr lang="fr-FR" b="0" i="0" dirty="0" err="1">
                <a:solidFill>
                  <a:schemeClr val="tx1"/>
                </a:solidFill>
                <a:effectLst/>
                <a:latin typeface="-apple-system"/>
              </a:rPr>
              <a:t>auto-complétion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676E1F17-EC5B-4310-B541-89A7615793C9}"/>
              </a:ext>
            </a:extLst>
          </p:cNvPr>
          <p:cNvSpPr txBox="1"/>
          <p:nvPr/>
        </p:nvSpPr>
        <p:spPr>
          <a:xfrm>
            <a:off x="2483011" y="2048217"/>
            <a:ext cx="72259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i="1" dirty="0">
                <a:solidFill>
                  <a:srgbClr val="E96E4E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Éditeurs de code et de texte : la liste ultime (90+) – </a:t>
            </a:r>
            <a:r>
              <a:rPr lang="fr-FR" i="1" dirty="0" err="1">
                <a:solidFill>
                  <a:srgbClr val="E96E4E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Korben</a:t>
            </a:r>
            <a:endParaRPr lang="en-US" i="1" dirty="0">
              <a:solidFill>
                <a:srgbClr val="E96E4E"/>
              </a:solidFill>
            </a:endParaRP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32B6F9DB-0A8C-4767-AE5D-D67F349085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760" y="4004730"/>
            <a:ext cx="4496454" cy="2248227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25" name="Titre 1">
            <a:extLst>
              <a:ext uri="{FF2B5EF4-FFF2-40B4-BE49-F238E27FC236}">
                <a16:creationId xmlns:a16="http://schemas.microsoft.com/office/drawing/2014/main" id="{62B95455-C808-4CAF-9E8E-77D9D6EFF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3922" y="6329779"/>
            <a:ext cx="1145238" cy="410760"/>
          </a:xfrm>
        </p:spPr>
        <p:txBody>
          <a:bodyPr>
            <a:noAutofit/>
          </a:bodyPr>
          <a:lstStyle/>
          <a:p>
            <a:pPr algn="ctr"/>
            <a:br>
              <a:rPr lang="fr-FR" sz="1800" b="0" i="0" dirty="0">
                <a:effectLst/>
                <a:latin typeface="-apple-system"/>
              </a:rPr>
            </a:br>
            <a:br>
              <a:rPr lang="fr-FR" sz="1800" b="0" i="0" dirty="0">
                <a:effectLst/>
                <a:latin typeface="-apple-system"/>
              </a:rPr>
            </a:br>
            <a:r>
              <a:rPr lang="fr-FR" sz="1800" b="1" i="0" dirty="0">
                <a:solidFill>
                  <a:srgbClr val="E44D26"/>
                </a:solidFill>
                <a:effectLst/>
                <a:latin typeface="-apple-system"/>
              </a:rPr>
              <a:t>HTML5</a:t>
            </a:r>
            <a:endParaRPr lang="en-US" sz="1800" b="1" dirty="0"/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2C0AC499-D3A6-4203-843C-D146F11156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296" y="6446095"/>
            <a:ext cx="250111" cy="2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6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5" grpId="0"/>
    </p:bldLst>
  </p:timing>
</p:sld>
</file>

<file path=ppt/theme/theme1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Traînée de condensation</Template>
  <TotalTime>0</TotalTime>
  <Words>2980</Words>
  <Application>Microsoft Office PowerPoint</Application>
  <PresentationFormat>Grand écran</PresentationFormat>
  <Paragraphs>439</Paragraphs>
  <Slides>50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50</vt:i4>
      </vt:variant>
    </vt:vector>
  </HeadingPairs>
  <TitlesOfParts>
    <vt:vector size="62" baseType="lpstr">
      <vt:lpstr>-apple-system</vt:lpstr>
      <vt:lpstr>Arial</vt:lpstr>
      <vt:lpstr>Calibri</vt:lpstr>
      <vt:lpstr>Century Gothic</vt:lpstr>
      <vt:lpstr>Century Gothic (Corps)</vt:lpstr>
      <vt:lpstr>Consolas</vt:lpstr>
      <vt:lpstr>Courier New</vt:lpstr>
      <vt:lpstr>inherit</vt:lpstr>
      <vt:lpstr>Montserrat</vt:lpstr>
      <vt:lpstr>Open Sans</vt:lpstr>
      <vt:lpstr>Wingdings</vt:lpstr>
      <vt:lpstr>Traînée de condensation</vt:lpstr>
      <vt:lpstr>Cours HTML et CSS </vt:lpstr>
      <vt:lpstr>Partie 1 présentation prof et élèves 🚸  Introduction Présentation du sujet Environnement Le web Qu’est-ce qu’un éditeur de texte Informations (World wide web )W3C Les bases du HTML Tp html  </vt:lpstr>
      <vt:lpstr>Présentation</vt:lpstr>
      <vt:lpstr>Le but de ce cours est d’explorer les différentes fonctionnalités du HTML et du CSS et de vous apprendre à les utiliser pas à pas. </vt:lpstr>
      <vt:lpstr>  HTML5 et le CSS3</vt:lpstr>
      <vt:lpstr>  HTML5</vt:lpstr>
      <vt:lpstr>  HTML5</vt:lpstr>
      <vt:lpstr>  HTML5</vt:lpstr>
      <vt:lpstr>  HTML5</vt:lpstr>
      <vt:lpstr>  HTML5</vt:lpstr>
      <vt:lpstr>  HTML5</vt:lpstr>
      <vt:lpstr>Présentation PowerPoint</vt:lpstr>
      <vt:lpstr>  HTML5</vt:lpstr>
      <vt:lpstr>  CSS</vt:lpstr>
      <vt:lpstr>  CSS</vt:lpstr>
      <vt:lpstr>  CSS</vt:lpstr>
      <vt:lpstr>  CSS</vt:lpstr>
      <vt:lpstr>  CSS</vt:lpstr>
      <vt:lpstr>  CSS</vt:lpstr>
      <vt:lpstr>  CSS</vt:lpstr>
      <vt:lpstr>  CSS</vt:lpstr>
      <vt:lpstr>  CSS</vt:lpstr>
      <vt:lpstr>  CSS</vt:lpstr>
      <vt:lpstr>  CSS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Les sélecteurs</vt:lpstr>
      <vt:lpstr>Présentation PowerPoint</vt:lpstr>
      <vt:lpstr>Présentation PowerPoint</vt:lpstr>
      <vt:lpstr>Présentation PowerPoint</vt:lpstr>
      <vt:lpstr>Présentation PowerPoint</vt:lpstr>
      <vt:lpstr>La pseudo-classe </vt:lpstr>
      <vt:lpstr>Présentation PowerPoint</vt:lpstr>
      <vt:lpstr>Présentation PowerPoint</vt:lpstr>
      <vt:lpstr>Les pseudo élément </vt:lpstr>
      <vt:lpstr>Présentation PowerPoint</vt:lpstr>
      <vt:lpstr>Présentation PowerPoint</vt:lpstr>
      <vt:lpstr>La mise en page avancée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Responsive Web design</vt:lpstr>
      <vt:lpstr>Jquery</vt:lpstr>
      <vt:lpstr>Installation 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 HTML et CSS</dc:title>
  <dc:creator>m0rdekaiiser973@gmail.com</dc:creator>
  <cp:lastModifiedBy>DOSTREL Jonathan</cp:lastModifiedBy>
  <cp:revision>142</cp:revision>
  <dcterms:created xsi:type="dcterms:W3CDTF">2021-04-06T10:53:04Z</dcterms:created>
  <dcterms:modified xsi:type="dcterms:W3CDTF">2021-10-20T09:54:07Z</dcterms:modified>
</cp:coreProperties>
</file>

<file path=docProps/thumbnail.jpeg>
</file>